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9" r:id="rId13"/>
    <p:sldId id="267" r:id="rId14"/>
    <p:sldId id="271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F7A33-BF43-4C2A-AC90-F8B7BE414A9B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FE781-2F76-423A-8931-5CD4D283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0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3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5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6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8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5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3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3DC84-5046-46B4-8331-0F7BF8CCC1E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DE98-7A32-4AA6-9CEE-ED3929370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3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058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SEMESTER EXAMS &amp; EXEMPTIONS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TOMPKINS HIGH SCHOOL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2018-2019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29375"/>
            <a:ext cx="3352800" cy="25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85"/>
    </mc:Choice>
    <mc:Fallback xmlns="">
      <p:transition spd="slow" advTm="96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</a:t>
            </a:r>
            <a:r>
              <a:rPr lang="en-US" b="1" dirty="0" err="1" smtClean="0">
                <a:solidFill>
                  <a:srgbClr val="C00000"/>
                </a:solidFill>
              </a:rPr>
              <a:t>cont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I do with the card?</a:t>
            </a:r>
          </a:p>
          <a:p>
            <a:pPr lvl="1"/>
            <a:r>
              <a:rPr lang="en-US" dirty="0" smtClean="0"/>
              <a:t>Take your card to the class or classes you want to exempt</a:t>
            </a:r>
          </a:p>
          <a:p>
            <a:pPr lvl="1"/>
            <a:r>
              <a:rPr lang="en-US" dirty="0" smtClean="0"/>
              <a:t>The teacher will check your grade and attendance</a:t>
            </a:r>
          </a:p>
          <a:p>
            <a:pPr lvl="1"/>
            <a:r>
              <a:rPr lang="en-US" dirty="0" smtClean="0"/>
              <a:t>The teacher will sign off on your card</a:t>
            </a:r>
          </a:p>
          <a:p>
            <a:pPr lvl="1"/>
            <a:r>
              <a:rPr lang="en-US" dirty="0" smtClean="0"/>
              <a:t>Turn your card in to your Grade Level Assistant Principal’s office </a:t>
            </a:r>
            <a:r>
              <a:rPr lang="en-US" b="1" dirty="0" smtClean="0"/>
              <a:t>on or before </a:t>
            </a:r>
            <a:r>
              <a:rPr lang="en-US" dirty="0" smtClean="0"/>
              <a:t>Friday, December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51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8"/>
    </mc:Choice>
    <mc:Fallback xmlns="">
      <p:transition spd="slow" advTm="2358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EXAM SCHEDULE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610600" cy="50292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000" dirty="0" smtClean="0"/>
              <a:t>See Fall Semester Exam Schedule for class times</a:t>
            </a:r>
          </a:p>
          <a:p>
            <a:r>
              <a:rPr lang="en-US" sz="3000" dirty="0" smtClean="0"/>
              <a:t>Students </a:t>
            </a:r>
            <a:r>
              <a:rPr lang="en-US" sz="3000" u="sng" dirty="0" smtClean="0"/>
              <a:t>must</a:t>
            </a:r>
            <a:r>
              <a:rPr lang="en-US" sz="3000" dirty="0" smtClean="0"/>
              <a:t> attend 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and 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Periods Tues.-Thurs.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252"/>
              </p:ext>
            </p:extLst>
          </p:nvPr>
        </p:nvGraphicFramePr>
        <p:xfrm>
          <a:off x="990600" y="1600200"/>
          <a:ext cx="6858000" cy="2997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Monday, December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smtClean="0"/>
                        <a:t>17</a:t>
                      </a:r>
                      <a:r>
                        <a:rPr lang="en-US" sz="2400" b="0" baseline="30000" dirty="0" smtClean="0"/>
                        <a:t>th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Regular Schedule</a:t>
                      </a:r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Tuesday, December </a:t>
                      </a:r>
                      <a:r>
                        <a:rPr lang="en-US" sz="2400" dirty="0" smtClean="0"/>
                        <a:t>18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Period Exam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Wednesday,</a:t>
                      </a:r>
                      <a:r>
                        <a:rPr lang="en-US" sz="2400" baseline="0" dirty="0" smtClean="0"/>
                        <a:t> December </a:t>
                      </a:r>
                      <a:r>
                        <a:rPr lang="en-US" sz="2400" baseline="0" dirty="0" smtClean="0"/>
                        <a:t>19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&amp;</a:t>
                      </a:r>
                      <a:r>
                        <a:rPr lang="en-US" sz="2400" baseline="0" dirty="0" smtClean="0"/>
                        <a:t> 6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Period Exams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Thursday, December </a:t>
                      </a:r>
                      <a:r>
                        <a:rPr lang="en-US" sz="2400" dirty="0" smtClean="0"/>
                        <a:t>20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&amp; 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Period Exams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Friday,</a:t>
                      </a:r>
                      <a:r>
                        <a:rPr lang="en-US" sz="2400" baseline="0" dirty="0" smtClean="0"/>
                        <a:t> December </a:t>
                      </a:r>
                      <a:r>
                        <a:rPr lang="en-US" sz="2400" baseline="0" dirty="0" smtClean="0"/>
                        <a:t>21</a:t>
                      </a:r>
                      <a:r>
                        <a:rPr lang="en-US" sz="2400" baseline="30000" dirty="0" smtClean="0"/>
                        <a:t>st</a:t>
                      </a:r>
                      <a:endParaRPr lang="en-US" sz="2400" baseline="30000" dirty="0" smtClean="0"/>
                    </a:p>
                    <a:p>
                      <a:pPr algn="ctr"/>
                      <a:r>
                        <a:rPr lang="en-US" sz="2400" baseline="30000" dirty="0" smtClean="0"/>
                        <a:t>*Early Dismissal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&amp; 5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Period</a:t>
                      </a:r>
                      <a:r>
                        <a:rPr lang="en-US" sz="2400" baseline="0" dirty="0" smtClean="0"/>
                        <a:t> Exams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70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31"/>
    </mc:Choice>
    <mc:Fallback xmlns="">
      <p:transition spd="slow" advTm="360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exempting…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40033"/>
              </p:ext>
            </p:extLst>
          </p:nvPr>
        </p:nvGraphicFramePr>
        <p:xfrm>
          <a:off x="228600" y="609600"/>
          <a:ext cx="8763000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If you are exempting…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You need to be at school by…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1</a:t>
                      </a:r>
                      <a:r>
                        <a:rPr lang="en-US" sz="2400" b="1" baseline="30000" dirty="0" smtClean="0"/>
                        <a:t>st</a:t>
                      </a:r>
                      <a:r>
                        <a:rPr lang="en-US" sz="2400" b="1" dirty="0" smtClean="0"/>
                        <a:t> Period on Wednesday</a:t>
                      </a:r>
                      <a:r>
                        <a:rPr lang="en-US" sz="2400" b="1" baseline="0" dirty="0" smtClean="0"/>
                        <a:t> (</a:t>
                      </a:r>
                      <a:r>
                        <a:rPr lang="en-US" sz="2400" b="1" baseline="0" dirty="0" smtClean="0"/>
                        <a:t>12/19)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10:14 AM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2</a:t>
                      </a:r>
                      <a:r>
                        <a:rPr lang="en-US" sz="2400" b="1" baseline="30000" dirty="0" smtClean="0"/>
                        <a:t>nd</a:t>
                      </a:r>
                      <a:r>
                        <a:rPr lang="en-US" sz="2400" b="1" dirty="0" smtClean="0"/>
                        <a:t> Period on Thursday (</a:t>
                      </a:r>
                      <a:r>
                        <a:rPr lang="en-US" sz="2400" b="1" dirty="0" smtClean="0"/>
                        <a:t>12/20)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10:14 AM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4</a:t>
                      </a:r>
                      <a:r>
                        <a:rPr lang="en-US" sz="2400" b="1" baseline="30000" dirty="0" smtClean="0"/>
                        <a:t>th</a:t>
                      </a:r>
                      <a:r>
                        <a:rPr lang="en-US" sz="2400" b="1" dirty="0" smtClean="0"/>
                        <a:t> Period on Friday (</a:t>
                      </a:r>
                      <a:r>
                        <a:rPr lang="en-US" sz="2400" b="1" dirty="0" smtClean="0"/>
                        <a:t>12/21)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9:27 AM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If you are exempting…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You need to leave school by…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</a:t>
                      </a:r>
                      <a:r>
                        <a:rPr lang="en-US" sz="2400" b="1" baseline="30000" dirty="0" smtClean="0"/>
                        <a:t>th</a:t>
                      </a:r>
                      <a:r>
                        <a:rPr lang="en-US" sz="2400" b="1" baseline="0" dirty="0" smtClean="0"/>
                        <a:t> Period on Tuesday (</a:t>
                      </a:r>
                      <a:r>
                        <a:rPr lang="en-US" sz="2400" b="1" baseline="0" dirty="0" smtClean="0"/>
                        <a:t>12/18)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12:25 PM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</a:t>
                      </a:r>
                      <a:r>
                        <a:rPr lang="en-US" sz="2400" b="1" baseline="30000" dirty="0" smtClean="0"/>
                        <a:t>th</a:t>
                      </a:r>
                      <a:r>
                        <a:rPr lang="en-US" sz="2400" b="1" dirty="0" smtClean="0"/>
                        <a:t> Period on Wednesday (</a:t>
                      </a:r>
                      <a:r>
                        <a:rPr lang="en-US" sz="2400" b="1" dirty="0" smtClean="0"/>
                        <a:t>12/19)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12:25 PM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r>
                        <a:rPr lang="en-US" sz="2400" b="1" baseline="30000" dirty="0" smtClean="0"/>
                        <a:t>rd</a:t>
                      </a:r>
                      <a:r>
                        <a:rPr lang="en-US" sz="2400" b="1" dirty="0" smtClean="0"/>
                        <a:t> Period on Thursday</a:t>
                      </a:r>
                      <a:r>
                        <a:rPr lang="en-US" sz="2400" b="1" baseline="0" dirty="0" smtClean="0"/>
                        <a:t> (</a:t>
                      </a:r>
                      <a:r>
                        <a:rPr lang="en-US" sz="2400" b="1" baseline="0" dirty="0" smtClean="0"/>
                        <a:t>12/20)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12:25 PM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22708"/>
              </p:ext>
            </p:extLst>
          </p:nvPr>
        </p:nvGraphicFramePr>
        <p:xfrm>
          <a:off x="228600" y="5674519"/>
          <a:ext cx="8763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Period on Friday (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12/21)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9:30 AM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95"/>
    </mc:Choice>
    <mc:Fallback xmlns="">
      <p:transition spd="slow" advTm="4889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EXEMPTIONS – Misc. Info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exempt a class are expected to be off campus during that exam time</a:t>
            </a:r>
          </a:p>
          <a:p>
            <a:r>
              <a:rPr lang="en-US" dirty="0" smtClean="0"/>
              <a:t>Students who ride the bus either in the morning or afternoon, may report to the Main Commons during their exempted class</a:t>
            </a:r>
          </a:p>
          <a:p>
            <a:r>
              <a:rPr lang="en-US" dirty="0" smtClean="0"/>
              <a:t>Friday, December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, is the only ½ day/early release – 11:35 AM.</a:t>
            </a:r>
          </a:p>
          <a:p>
            <a:r>
              <a:rPr lang="en-US" dirty="0" smtClean="0"/>
              <a:t>Buses will run at normal times the other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0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98"/>
    </mc:Choice>
    <mc:Fallback xmlns="">
      <p:transition spd="slow" advTm="2569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Power Reviews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sessions being offered to help you with your exams</a:t>
            </a:r>
          </a:p>
          <a:p>
            <a:endParaRPr lang="en-US" dirty="0" smtClean="0"/>
          </a:p>
          <a:p>
            <a:r>
              <a:rPr lang="en-US" dirty="0" smtClean="0"/>
              <a:t>Cost is $5 per session</a:t>
            </a:r>
          </a:p>
          <a:p>
            <a:endParaRPr lang="en-US" dirty="0" smtClean="0"/>
          </a:p>
          <a:p>
            <a:r>
              <a:rPr lang="en-US" dirty="0" smtClean="0"/>
              <a:t>Courses offered will be based on teacher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44"/>
    </mc:Choice>
    <mc:Fallback xmlns="">
      <p:transition spd="slow" advTm="1434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POWER REVIEW SCHEDULE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sz="3400" b="1" dirty="0" smtClean="0">
                <a:solidFill>
                  <a:schemeClr val="tx2"/>
                </a:solidFill>
              </a:rPr>
              <a:t>SIGN UP in Main Commons during ALL LUNCHES on…</a:t>
            </a:r>
          </a:p>
          <a:p>
            <a:pPr lvl="1"/>
            <a:r>
              <a:rPr lang="en-US" sz="4000" b="1" dirty="0" smtClean="0">
                <a:solidFill>
                  <a:schemeClr val="tx2"/>
                </a:solidFill>
              </a:rPr>
              <a:t>Friday, December </a:t>
            </a:r>
            <a:r>
              <a:rPr lang="en-US" sz="4000" b="1" dirty="0" smtClean="0">
                <a:solidFill>
                  <a:schemeClr val="tx2"/>
                </a:solidFill>
              </a:rPr>
              <a:t>7</a:t>
            </a:r>
            <a:r>
              <a:rPr lang="en-US" sz="4000" b="1" baseline="30000" dirty="0" smtClean="0">
                <a:solidFill>
                  <a:schemeClr val="tx2"/>
                </a:solidFill>
              </a:rPr>
              <a:t>st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 lvl="1"/>
            <a:r>
              <a:rPr lang="en-US" sz="4000" b="1" dirty="0" smtClean="0">
                <a:solidFill>
                  <a:schemeClr val="tx2"/>
                </a:solidFill>
              </a:rPr>
              <a:t>Monday, December </a:t>
            </a:r>
            <a:r>
              <a:rPr lang="en-US" sz="4000" b="1" dirty="0" smtClean="0">
                <a:solidFill>
                  <a:schemeClr val="tx2"/>
                </a:solidFill>
              </a:rPr>
              <a:t>10</a:t>
            </a:r>
            <a:r>
              <a:rPr lang="en-US" sz="4000" b="1" baseline="30000" dirty="0" smtClean="0">
                <a:solidFill>
                  <a:schemeClr val="tx2"/>
                </a:solidFill>
              </a:rPr>
              <a:t>th</a:t>
            </a:r>
            <a:endParaRPr lang="en-US" sz="4000" b="1" baseline="30000" dirty="0" smtClean="0">
              <a:solidFill>
                <a:schemeClr val="tx2"/>
              </a:solidFill>
            </a:endParaRPr>
          </a:p>
          <a:p>
            <a:pPr lvl="1"/>
            <a:endParaRPr lang="en-US" sz="3500" b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Remember: Some classes may not be offered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95084"/>
              </p:ext>
            </p:extLst>
          </p:nvPr>
        </p:nvGraphicFramePr>
        <p:xfrm>
          <a:off x="1143000" y="1397000"/>
          <a:ext cx="6477000" cy="210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7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Tuesday, December </a:t>
                      </a:r>
                      <a:r>
                        <a:rPr lang="en-US" sz="2400" dirty="0" smtClean="0"/>
                        <a:t>11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3:00 – 4:30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Wednesday,</a:t>
                      </a:r>
                      <a:r>
                        <a:rPr lang="en-US" sz="2400" baseline="0" dirty="0" smtClean="0"/>
                        <a:t> December </a:t>
                      </a:r>
                      <a:r>
                        <a:rPr lang="en-US" sz="2400" baseline="0" dirty="0" smtClean="0"/>
                        <a:t>12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3:00 – 4:30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Thursday, December </a:t>
                      </a:r>
                      <a:r>
                        <a:rPr lang="en-US" sz="2400" dirty="0" smtClean="0"/>
                        <a:t>13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3:00 – 4:30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50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13"/>
    </mc:Choice>
    <mc:Fallback xmlns="">
      <p:transition spd="slow" advTm="2101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GOOD LUCK ON YOUR EXAMS!!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05200"/>
            <a:ext cx="3622503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0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5"/>
    </mc:Choice>
    <mc:Fallback xmlns="">
      <p:transition spd="slow" advTm="56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MANY CLASSES CAN I EXEMPT?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	= 1 CLASS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	= up to 2 CLASSES</a:t>
            </a:r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	= up to 3 CLASSES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	= up to 3 CLASSES</a:t>
            </a:r>
          </a:p>
          <a:p>
            <a:pPr marL="2743200" lvl="6" indent="0">
              <a:buNone/>
            </a:pPr>
            <a:r>
              <a:rPr lang="en-US" dirty="0" smtClean="0"/>
              <a:t>     </a:t>
            </a:r>
            <a:r>
              <a:rPr lang="en-US" sz="2200" dirty="0" smtClean="0"/>
              <a:t>(All classes next semester if you are eligible)</a:t>
            </a:r>
          </a:p>
          <a:p>
            <a:endParaRPr lang="en-US" dirty="0" smtClean="0"/>
          </a:p>
          <a:p>
            <a:r>
              <a:rPr lang="en-US" dirty="0" smtClean="0"/>
              <a:t>Semester exams count as 15% of your semester average</a:t>
            </a:r>
          </a:p>
          <a:p>
            <a:endParaRPr lang="en-US" dirty="0"/>
          </a:p>
          <a:p>
            <a:r>
              <a:rPr lang="en-US" dirty="0" smtClean="0"/>
              <a:t>BUT YOU MUST MEET THE QUALIFICATIONS…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60"/>
    </mc:Choice>
    <mc:Fallback xmlns="">
      <p:transition spd="slow" advTm="244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70852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GRADES &amp; ABSENCES</a:t>
            </a:r>
          </a:p>
          <a:p>
            <a:r>
              <a:rPr lang="en-US" dirty="0" smtClean="0"/>
              <a:t>Course Average of A = up to 3 absences</a:t>
            </a:r>
          </a:p>
          <a:p>
            <a:r>
              <a:rPr lang="en-US" dirty="0" smtClean="0"/>
              <a:t>Course Average of B = up to 2 absences</a:t>
            </a:r>
          </a:p>
          <a:p>
            <a:r>
              <a:rPr lang="en-US" dirty="0" smtClean="0"/>
              <a:t>Course Average of C = no more than 1 absence</a:t>
            </a:r>
          </a:p>
          <a:p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Tardies</a:t>
            </a:r>
            <a:r>
              <a:rPr lang="en-US" dirty="0" smtClean="0"/>
              <a:t> = 1 absence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**All dependent on individual classes**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5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31"/>
    </mc:Choice>
    <mc:Fallback xmlns="">
      <p:transition spd="slow" advTm="273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</a:t>
            </a:r>
            <a:r>
              <a:rPr lang="en-US" b="1" dirty="0" err="1" smtClean="0">
                <a:solidFill>
                  <a:srgbClr val="C00000"/>
                </a:solidFill>
              </a:rPr>
              <a:t>cont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Extenuating Circumstances – Absences</a:t>
            </a:r>
          </a:p>
          <a:p>
            <a:r>
              <a:rPr lang="en-US" dirty="0" smtClean="0"/>
              <a:t>If you had an absence due to an extenuating circumstance, you must complete an application form</a:t>
            </a:r>
          </a:p>
          <a:p>
            <a:r>
              <a:rPr lang="en-US" dirty="0" smtClean="0"/>
              <a:t>Forms are found in your Grade Level AP’s office</a:t>
            </a:r>
          </a:p>
          <a:p>
            <a:r>
              <a:rPr lang="en-US" dirty="0" smtClean="0"/>
              <a:t>Forms are due NOW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10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0"/>
    </mc:Choice>
    <mc:Fallback xmlns="">
      <p:transition spd="slow" advTm="159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Extenuating Circumstance (cont.)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Absences considered:</a:t>
            </a:r>
          </a:p>
          <a:p>
            <a:pPr lvl="1"/>
            <a:r>
              <a:rPr lang="en-US" dirty="0" smtClean="0"/>
              <a:t>Student surgery</a:t>
            </a:r>
          </a:p>
          <a:p>
            <a:pPr lvl="1"/>
            <a:r>
              <a:rPr lang="en-US" dirty="0" smtClean="0"/>
              <a:t>Student hospitalization</a:t>
            </a:r>
          </a:p>
          <a:p>
            <a:pPr lvl="1"/>
            <a:r>
              <a:rPr lang="en-US" dirty="0" smtClean="0"/>
              <a:t>Death of an immediate family member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Supporting documentation must be provided (hospital note or obituary or funeral service handout)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2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7"/>
    </mc:Choice>
    <mc:Fallback xmlns="">
      <p:transition spd="slow" advTm="2163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Extenuating Circumstance (</a:t>
            </a:r>
            <a:r>
              <a:rPr lang="en-US" b="1" dirty="0" smtClean="0">
                <a:solidFill>
                  <a:srgbClr val="C00000"/>
                </a:solidFill>
              </a:rPr>
              <a:t>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Absences NOT considered:</a:t>
            </a:r>
          </a:p>
          <a:p>
            <a:pPr lvl="1"/>
            <a:r>
              <a:rPr lang="en-US" dirty="0" smtClean="0"/>
              <a:t>Flight delays</a:t>
            </a:r>
          </a:p>
          <a:p>
            <a:pPr lvl="1"/>
            <a:r>
              <a:rPr lang="en-US" dirty="0" smtClean="0"/>
              <a:t>Weather delays</a:t>
            </a:r>
          </a:p>
          <a:p>
            <a:pPr lvl="1"/>
            <a:r>
              <a:rPr lang="en-US" dirty="0" smtClean="0"/>
              <a:t>Full day absences for illness even with a doctor’s note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Maximum of </a:t>
            </a:r>
            <a:r>
              <a:rPr lang="en-US" u="sng" dirty="0" smtClean="0"/>
              <a:t>2 days </a:t>
            </a:r>
            <a:r>
              <a:rPr lang="en-US" dirty="0" smtClean="0"/>
              <a:t>will be granted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decision is final</a:t>
            </a:r>
          </a:p>
        </p:txBody>
      </p:sp>
    </p:spTree>
    <p:extLst>
      <p:ext uri="{BB962C8B-B14F-4D97-AF65-F5344CB8AC3E}">
        <p14:creationId xmlns:p14="http://schemas.microsoft.com/office/powerpoint/2010/main" val="40378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20"/>
    </mc:Choice>
    <mc:Fallback xmlns="">
      <p:transition spd="slow" advTm="3212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</a:t>
            </a:r>
            <a:r>
              <a:rPr lang="en-US" b="1" dirty="0" err="1" smtClean="0">
                <a:solidFill>
                  <a:srgbClr val="C00000"/>
                </a:solidFill>
              </a:rPr>
              <a:t>cont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DISCIPLINE</a:t>
            </a:r>
          </a:p>
          <a:p>
            <a:endParaRPr lang="en-US" b="1" u="sng" dirty="0"/>
          </a:p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pPr lvl="1"/>
            <a:endParaRPr lang="en-US" b="1" u="sng" dirty="0" smtClean="0"/>
          </a:p>
          <a:p>
            <a:pPr lvl="1"/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91400"/>
              </p:ext>
            </p:extLst>
          </p:nvPr>
        </p:nvGraphicFramePr>
        <p:xfrm>
          <a:off x="1371600" y="2407452"/>
          <a:ext cx="6096000" cy="3733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CANNOT EXEMPT IF YOU HAVE…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r>
                        <a:rPr lang="en-US" sz="2400" baseline="0" dirty="0" smtClean="0"/>
                        <a:t> in Conduct – cannot exempt THAT class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 in Conduct – cannot exempt ANY class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More than six (6) hours of combined</a:t>
                      </a:r>
                      <a:r>
                        <a:rPr lang="en-US" sz="2400" baseline="0" dirty="0" smtClean="0"/>
                        <a:t> detentions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 (In School Suspension)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OSS (Out</a:t>
                      </a:r>
                      <a:r>
                        <a:rPr lang="en-US" sz="2400" baseline="0" dirty="0" smtClean="0"/>
                        <a:t> of School Suspension)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8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53"/>
    </mc:Choice>
    <mc:Fallback xmlns="">
      <p:transition spd="slow" advTm="272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EXEMEPTION GUIDELINES (cont.)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CLASSES</a:t>
            </a:r>
          </a:p>
          <a:p>
            <a:pPr lvl="1"/>
            <a:r>
              <a:rPr lang="en-US" dirty="0" smtClean="0"/>
              <a:t>Cannot exempt the same class both semesters</a:t>
            </a:r>
          </a:p>
          <a:p>
            <a:pPr lvl="2"/>
            <a:r>
              <a:rPr lang="en-US" dirty="0" smtClean="0"/>
              <a:t>Ex. If you exempt Algebra I this semester, you cannot exempt it again in the spring.</a:t>
            </a:r>
          </a:p>
          <a:p>
            <a:r>
              <a:rPr lang="en-US" dirty="0" smtClean="0"/>
              <a:t>Students must attend school during exam week for all classes/courses (</a:t>
            </a:r>
            <a:r>
              <a:rPr lang="en-US" b="1" dirty="0" smtClean="0"/>
              <a:t>fine arts, athletics, study hall, student aide, etc</a:t>
            </a:r>
            <a:r>
              <a:rPr lang="en-US" dirty="0" smtClean="0"/>
              <a:t>.) unless an exam exemption has been earned in that area.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41"/>
    </mc:Choice>
    <mc:Fallback xmlns="">
      <p:transition spd="slow" advTm="3614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EXEMPTION GUIDELINES (cont.)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EXEMPTION CARDS</a:t>
            </a:r>
          </a:p>
          <a:p>
            <a:endParaRPr lang="en-US" b="1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*All holds and fines must be cleared in order to pick up your exemption card*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57725"/>
              </p:ext>
            </p:extLst>
          </p:nvPr>
        </p:nvGraphicFramePr>
        <p:xfrm>
          <a:off x="914400" y="2362200"/>
          <a:ext cx="6858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 </a:t>
                      </a:r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Distributed during lunches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 </a:t>
                      </a:r>
                      <a:r>
                        <a:rPr lang="en-US" sz="2400" dirty="0" smtClean="0"/>
                        <a:t>11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Distributed</a:t>
                      </a:r>
                      <a:r>
                        <a:rPr lang="en-US" sz="2400" baseline="0" dirty="0" smtClean="0"/>
                        <a:t> during lunches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 </a:t>
                      </a:r>
                      <a:r>
                        <a:rPr lang="en-US" sz="2400" dirty="0" smtClean="0"/>
                        <a:t>14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Cards</a:t>
                      </a:r>
                      <a:r>
                        <a:rPr lang="en-US" sz="2400" baseline="0" dirty="0" smtClean="0"/>
                        <a:t> DUE to AP OFFICE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49"/>
    </mc:Choice>
    <mc:Fallback xmlns="">
      <p:transition spd="slow" advTm="2054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690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SEMESTER EXAMS &amp; EXEMPTIONS </vt:lpstr>
      <vt:lpstr>HOW MANY CLASSES CAN I EXEMPT?</vt:lpstr>
      <vt:lpstr>EXEMPTION GUIDELINES</vt:lpstr>
      <vt:lpstr>EXEMPTION GUIDELINES (cont)</vt:lpstr>
      <vt:lpstr>Extenuating Circumstance (cont.)</vt:lpstr>
      <vt:lpstr>Extenuating Circumstance (cont.)</vt:lpstr>
      <vt:lpstr>EXEMPTION GUIDELINES (cont)</vt:lpstr>
      <vt:lpstr>EXEMEPTION GUIDELINES (cont.)</vt:lpstr>
      <vt:lpstr>EXEMPTION GUIDELINES (cont.)</vt:lpstr>
      <vt:lpstr>EXEMPTION GUIDELINES (cont)</vt:lpstr>
      <vt:lpstr>EXAM SCHEDULE </vt:lpstr>
      <vt:lpstr>PowerPoint Presentation</vt:lpstr>
      <vt:lpstr>EXEMPTIONS – Misc. Info</vt:lpstr>
      <vt:lpstr>Power Reviews</vt:lpstr>
      <vt:lpstr>POWER REVIEW SCHEDULE</vt:lpstr>
      <vt:lpstr>GOOD LUCK ON YOUR EXAMS!!</vt:lpstr>
    </vt:vector>
  </TitlesOfParts>
  <Company>KATY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EXAMS &amp; EXEMPTIONS</dc:title>
  <dc:creator>Labay, Ryan, J</dc:creator>
  <cp:lastModifiedBy>Labay, Ryan J (OTHS)</cp:lastModifiedBy>
  <cp:revision>45</cp:revision>
  <cp:lastPrinted>2015-11-23T16:05:14Z</cp:lastPrinted>
  <dcterms:created xsi:type="dcterms:W3CDTF">2013-11-06T20:21:15Z</dcterms:created>
  <dcterms:modified xsi:type="dcterms:W3CDTF">2018-11-29T16:10:53Z</dcterms:modified>
</cp:coreProperties>
</file>