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5" r:id="rId4"/>
    <p:sldId id="258" r:id="rId5"/>
    <p:sldId id="259" r:id="rId6"/>
    <p:sldId id="260" r:id="rId7"/>
    <p:sldId id="262" r:id="rId8"/>
    <p:sldId id="263" r:id="rId9"/>
    <p:sldId id="266"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67" autoAdjust="0"/>
  </p:normalViewPr>
  <p:slideViewPr>
    <p:cSldViewPr>
      <p:cViewPr varScale="1">
        <p:scale>
          <a:sx n="91" d="100"/>
          <a:sy n="91" d="100"/>
        </p:scale>
        <p:origin x="13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6E268-8F11-44F8-86C3-CBDDA9A388B7}" type="datetimeFigureOut">
              <a:rPr lang="en-US" smtClean="0"/>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9C5A5-56E3-4C8A-959E-DC48C9F294CE}" type="slidenum">
              <a:rPr lang="en-US" smtClean="0"/>
              <a:t>‹#›</a:t>
            </a:fld>
            <a:endParaRPr lang="en-US"/>
          </a:p>
        </p:txBody>
      </p:sp>
    </p:spTree>
    <p:extLst>
      <p:ext uri="{BB962C8B-B14F-4D97-AF65-F5344CB8AC3E}">
        <p14:creationId xmlns:p14="http://schemas.microsoft.com/office/powerpoint/2010/main" val="254681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do they see?  (The building they see is the Lincoln Memorial in Washington, DC and the words they see are:  E PLURIBUS UNUM which is Latin for “Out of many, one.”)  Tell students that the building is designed like an ancient Greek temple and is an example of how the classical architecture of ancient Greece influences our society today.  The words are written in Latin, the language of the ancient Roman Empire and the basis for many of our English words today.  Ask students why they think those words in Latin were put on the back of a penny.  Emphasize to students that even on a penny, one can see how Greece and Rome continue to influence our lives today.</a:t>
            </a:r>
            <a:endParaRPr lang="en-US" dirty="0"/>
          </a:p>
        </p:txBody>
      </p:sp>
      <p:sp>
        <p:nvSpPr>
          <p:cNvPr id="4" name="Slide Number Placeholder 3"/>
          <p:cNvSpPr>
            <a:spLocks noGrp="1"/>
          </p:cNvSpPr>
          <p:nvPr>
            <p:ph type="sldNum" sz="quarter" idx="10"/>
          </p:nvPr>
        </p:nvSpPr>
        <p:spPr/>
        <p:txBody>
          <a:bodyPr/>
          <a:lstStyle/>
          <a:p>
            <a:fld id="{7919C5A5-56E3-4C8A-959E-DC48C9F294CE}" type="slidenum">
              <a:rPr lang="en-US" smtClean="0"/>
              <a:t>6</a:t>
            </a:fld>
            <a:endParaRPr lang="en-US"/>
          </a:p>
        </p:txBody>
      </p:sp>
    </p:spTree>
    <p:extLst>
      <p:ext uri="{BB962C8B-B14F-4D97-AF65-F5344CB8AC3E}">
        <p14:creationId xmlns:p14="http://schemas.microsoft.com/office/powerpoint/2010/main" val="321661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19C5A5-56E3-4C8A-959E-DC48C9F294CE}" type="slidenum">
              <a:rPr lang="en-US" smtClean="0"/>
              <a:t>9</a:t>
            </a:fld>
            <a:endParaRPr lang="en-US"/>
          </a:p>
        </p:txBody>
      </p:sp>
    </p:spTree>
    <p:extLst>
      <p:ext uri="{BB962C8B-B14F-4D97-AF65-F5344CB8AC3E}">
        <p14:creationId xmlns:p14="http://schemas.microsoft.com/office/powerpoint/2010/main" val="4236790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19C5A5-56E3-4C8A-959E-DC48C9F294CE}" type="slidenum">
              <a:rPr lang="en-US" smtClean="0"/>
              <a:t>10</a:t>
            </a:fld>
            <a:endParaRPr lang="en-US"/>
          </a:p>
        </p:txBody>
      </p:sp>
    </p:spTree>
    <p:extLst>
      <p:ext uri="{BB962C8B-B14F-4D97-AF65-F5344CB8AC3E}">
        <p14:creationId xmlns:p14="http://schemas.microsoft.com/office/powerpoint/2010/main" val="87909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1500A-F031-45BF-880E-05F250110D71}"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227340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1500A-F031-45BF-880E-05F250110D71}"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8276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1500A-F031-45BF-880E-05F250110D71}"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59152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1500A-F031-45BF-880E-05F250110D71}"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93858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1500A-F031-45BF-880E-05F250110D71}"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3814692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1500A-F031-45BF-880E-05F250110D71}"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186473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1500A-F031-45BF-880E-05F250110D71}"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47125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1500A-F031-45BF-880E-05F250110D71}"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376121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1500A-F031-45BF-880E-05F250110D71}"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184295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1500A-F031-45BF-880E-05F250110D71}"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424207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1500A-F031-45BF-880E-05F250110D71}"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712A-BFBC-457B-A0BB-D22EC31EF1FA}" type="slidenum">
              <a:rPr lang="en-US" smtClean="0"/>
              <a:t>‹#›</a:t>
            </a:fld>
            <a:endParaRPr lang="en-US"/>
          </a:p>
        </p:txBody>
      </p:sp>
    </p:spTree>
    <p:extLst>
      <p:ext uri="{BB962C8B-B14F-4D97-AF65-F5344CB8AC3E}">
        <p14:creationId xmlns:p14="http://schemas.microsoft.com/office/powerpoint/2010/main" val="35110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1500A-F031-45BF-880E-05F250110D71}" type="datetimeFigureOut">
              <a:rPr lang="en-US" smtClean="0"/>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712A-BFBC-457B-A0BB-D22EC31EF1FA}" type="slidenum">
              <a:rPr lang="en-US" smtClean="0"/>
              <a:t>‹#›</a:t>
            </a:fld>
            <a:endParaRPr lang="en-US"/>
          </a:p>
        </p:txBody>
      </p:sp>
    </p:spTree>
    <p:extLst>
      <p:ext uri="{BB962C8B-B14F-4D97-AF65-F5344CB8AC3E}">
        <p14:creationId xmlns:p14="http://schemas.microsoft.com/office/powerpoint/2010/main" val="99362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Classical Civilizations</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Unit 2</a:t>
            </a:r>
          </a:p>
          <a:p>
            <a:endParaRPr lang="en-US" dirty="0"/>
          </a:p>
        </p:txBody>
      </p:sp>
    </p:spTree>
    <p:extLst>
      <p:ext uri="{BB962C8B-B14F-4D97-AF65-F5344CB8AC3E}">
        <p14:creationId xmlns:p14="http://schemas.microsoft.com/office/powerpoint/2010/main" val="1471117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2981" t="27453" r="16526" b="14664"/>
          <a:stretch/>
        </p:blipFill>
        <p:spPr bwMode="auto">
          <a:xfrm>
            <a:off x="457200" y="1666748"/>
            <a:ext cx="8305800" cy="511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4126468"/>
            <a:ext cx="851708" cy="369332"/>
          </a:xfrm>
          <a:prstGeom prst="rect">
            <a:avLst/>
          </a:prstGeom>
          <a:noFill/>
        </p:spPr>
        <p:txBody>
          <a:bodyPr wrap="none" rtlCol="0">
            <a:spAutoFit/>
          </a:bodyPr>
          <a:lstStyle/>
          <a:p>
            <a:r>
              <a:rPr lang="en-US" dirty="0" smtClean="0"/>
              <a:t>Greece</a:t>
            </a:r>
            <a:endParaRPr lang="en-US" dirty="0"/>
          </a:p>
        </p:txBody>
      </p:sp>
      <p:sp>
        <p:nvSpPr>
          <p:cNvPr id="5" name="TextBox 4"/>
          <p:cNvSpPr txBox="1"/>
          <p:nvPr/>
        </p:nvSpPr>
        <p:spPr>
          <a:xfrm>
            <a:off x="457200" y="4648200"/>
            <a:ext cx="769121" cy="369332"/>
          </a:xfrm>
          <a:prstGeom prst="rect">
            <a:avLst/>
          </a:prstGeom>
          <a:noFill/>
        </p:spPr>
        <p:txBody>
          <a:bodyPr wrap="none" rtlCol="0">
            <a:spAutoFit/>
          </a:bodyPr>
          <a:lstStyle/>
          <a:p>
            <a:r>
              <a:rPr lang="en-US" dirty="0" smtClean="0"/>
              <a:t>ROME</a:t>
            </a:r>
            <a:endParaRPr lang="en-US" dirty="0"/>
          </a:p>
        </p:txBody>
      </p:sp>
      <p:sp>
        <p:nvSpPr>
          <p:cNvPr id="6" name="TextBox 5"/>
          <p:cNvSpPr txBox="1"/>
          <p:nvPr/>
        </p:nvSpPr>
        <p:spPr>
          <a:xfrm>
            <a:off x="493463" y="5105400"/>
            <a:ext cx="649537" cy="369332"/>
          </a:xfrm>
          <a:prstGeom prst="rect">
            <a:avLst/>
          </a:prstGeom>
          <a:noFill/>
        </p:spPr>
        <p:txBody>
          <a:bodyPr wrap="none" rtlCol="0">
            <a:spAutoFit/>
          </a:bodyPr>
          <a:lstStyle/>
          <a:p>
            <a:r>
              <a:rPr lang="en-US" dirty="0" smtClean="0"/>
              <a:t>India</a:t>
            </a:r>
            <a:endParaRPr lang="en-US" dirty="0"/>
          </a:p>
        </p:txBody>
      </p:sp>
      <p:sp>
        <p:nvSpPr>
          <p:cNvPr id="7" name="TextBox 6"/>
          <p:cNvSpPr txBox="1"/>
          <p:nvPr/>
        </p:nvSpPr>
        <p:spPr>
          <a:xfrm>
            <a:off x="457200" y="5562600"/>
            <a:ext cx="792205" cy="369332"/>
          </a:xfrm>
          <a:prstGeom prst="rect">
            <a:avLst/>
          </a:prstGeom>
          <a:noFill/>
        </p:spPr>
        <p:txBody>
          <a:bodyPr wrap="none" rtlCol="0">
            <a:spAutoFit/>
          </a:bodyPr>
          <a:lstStyle/>
          <a:p>
            <a:r>
              <a:rPr lang="en-US" dirty="0" smtClean="0"/>
              <a:t>CHINA</a:t>
            </a:r>
            <a:endParaRPr lang="en-US" dirty="0"/>
          </a:p>
        </p:txBody>
      </p:sp>
      <p:sp>
        <p:nvSpPr>
          <p:cNvPr id="8" name="TextBox 7"/>
          <p:cNvSpPr txBox="1"/>
          <p:nvPr/>
        </p:nvSpPr>
        <p:spPr>
          <a:xfrm>
            <a:off x="152400" y="6096000"/>
            <a:ext cx="1264770" cy="369332"/>
          </a:xfrm>
          <a:prstGeom prst="rect">
            <a:avLst/>
          </a:prstGeom>
          <a:noFill/>
        </p:spPr>
        <p:txBody>
          <a:bodyPr wrap="none" rtlCol="0">
            <a:spAutoFit/>
          </a:bodyPr>
          <a:lstStyle/>
          <a:p>
            <a:r>
              <a:rPr lang="en-US" dirty="0" smtClean="0"/>
              <a:t>M. America</a:t>
            </a:r>
            <a:endParaRPr lang="en-US" dirty="0"/>
          </a:p>
        </p:txBody>
      </p:sp>
    </p:spTree>
    <p:extLst>
      <p:ext uri="{BB962C8B-B14F-4D97-AF65-F5344CB8AC3E}">
        <p14:creationId xmlns:p14="http://schemas.microsoft.com/office/powerpoint/2010/main" val="125911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Civilization</a:t>
            </a:r>
            <a:endParaRPr lang="en-US" dirty="0">
              <a:solidFill>
                <a:srgbClr val="FF0000"/>
              </a:solidFill>
            </a:endParaRPr>
          </a:p>
        </p:txBody>
      </p:sp>
      <p:sp>
        <p:nvSpPr>
          <p:cNvPr id="3" name="Content Placeholder 2"/>
          <p:cNvSpPr>
            <a:spLocks noGrp="1"/>
          </p:cNvSpPr>
          <p:nvPr>
            <p:ph idx="1"/>
          </p:nvPr>
        </p:nvSpPr>
        <p:spPr>
          <a:xfrm>
            <a:off x="3886200" y="1600200"/>
            <a:ext cx="4800600" cy="4525963"/>
          </a:xfrm>
        </p:spPr>
        <p:txBody>
          <a:bodyPr/>
          <a:lstStyle/>
          <a:p>
            <a:r>
              <a:rPr lang="en-US" dirty="0" smtClean="0"/>
              <a:t>Complex cultures characterized by cities, specialized workers, complex institutions, record keeping and advanced technology </a:t>
            </a:r>
            <a:endParaRPr lang="en-US" dirty="0"/>
          </a:p>
        </p:txBody>
      </p:sp>
      <p:pic>
        <p:nvPicPr>
          <p:cNvPr id="5122" name="Picture 2" descr="http://henriksenlearning.files.wordpress.com/2011/12/rememb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215" y="1447800"/>
            <a:ext cx="30988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492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solidFill>
                  <a:srgbClr val="FF0000"/>
                </a:solidFill>
              </a:rPr>
              <a:t>So what is a </a:t>
            </a:r>
            <a:r>
              <a:rPr lang="en-US" i="1" dirty="0" smtClean="0">
                <a:solidFill>
                  <a:srgbClr val="FF0000"/>
                </a:solidFill>
              </a:rPr>
              <a:t>Classical</a:t>
            </a:r>
            <a:r>
              <a:rPr lang="en-US" dirty="0" smtClean="0">
                <a:solidFill>
                  <a:srgbClr val="FF0000"/>
                </a:solidFill>
              </a:rPr>
              <a:t> Civilization then?</a:t>
            </a:r>
            <a:endParaRPr lang="en-US" dirty="0">
              <a:solidFill>
                <a:srgbClr val="FF0000"/>
              </a:solidFill>
            </a:endParaRPr>
          </a:p>
        </p:txBody>
      </p:sp>
      <p:pic>
        <p:nvPicPr>
          <p:cNvPr id="4098" name="Picture 2" descr="http://www.relationship-economy.com/wp-content/uploads/2012/08/Thinking.44121810.jpg"/>
          <p:cNvPicPr>
            <a:picLocks noChangeAspect="1" noChangeArrowheads="1"/>
          </p:cNvPicPr>
          <p:nvPr/>
        </p:nvPicPr>
        <p:blipFill rotWithShape="1">
          <a:blip r:embed="rId2">
            <a:extLst>
              <a:ext uri="{28A0092B-C50C-407E-A947-70E740481C1C}">
                <a14:useLocalDpi xmlns:a14="http://schemas.microsoft.com/office/drawing/2010/main" val="0"/>
              </a:ext>
            </a:extLst>
          </a:blip>
          <a:srcRect l="1" r="48249"/>
          <a:stretch/>
        </p:blipFill>
        <p:spPr bwMode="auto">
          <a:xfrm>
            <a:off x="2667000" y="2286000"/>
            <a:ext cx="3505199"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656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What do people mean when they say something is a classic?</a:t>
            </a:r>
            <a:r>
              <a:rPr lang="en-US" dirty="0" smtClean="0"/>
              <a:t> </a:t>
            </a:r>
            <a:endParaRPr lang="en-US" dirty="0"/>
          </a:p>
        </p:txBody>
      </p:sp>
      <p:sp>
        <p:nvSpPr>
          <p:cNvPr id="3" name="Content Placeholder 2"/>
          <p:cNvSpPr>
            <a:spLocks noGrp="1"/>
          </p:cNvSpPr>
          <p:nvPr>
            <p:ph idx="1"/>
          </p:nvPr>
        </p:nvSpPr>
        <p:spPr/>
        <p:txBody>
          <a:bodyPr/>
          <a:lstStyle/>
          <a:p>
            <a:r>
              <a:rPr lang="en-US" dirty="0" smtClean="0"/>
              <a:t> List some examples of classic</a:t>
            </a:r>
            <a:r>
              <a:rPr lang="en-US" i="1" dirty="0" smtClean="0"/>
              <a:t> </a:t>
            </a:r>
            <a:r>
              <a:rPr lang="en-US" dirty="0" smtClean="0"/>
              <a:t>movies, books, or cars. </a:t>
            </a:r>
            <a:endParaRPr lang="en-US" dirty="0"/>
          </a:p>
        </p:txBody>
      </p:sp>
      <p:pic>
        <p:nvPicPr>
          <p:cNvPr id="3074" name="Picture 2" descr="http://www.hdwallpapersplus.com/wp-content/uploads/2012/10/dentrepair0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743200"/>
            <a:ext cx="46101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406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Objective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Learn the key characteristics of classical civilizations. </a:t>
            </a:r>
          </a:p>
          <a:p>
            <a:r>
              <a:rPr lang="en-US" dirty="0" smtClean="0"/>
              <a:t>These are </a:t>
            </a:r>
            <a:r>
              <a:rPr lang="en-US" dirty="0" smtClean="0">
                <a:solidFill>
                  <a:srgbClr val="FF0000"/>
                </a:solidFill>
              </a:rPr>
              <a:t>civilizations whose legacies – cultural, political, or otherwise – have endured since their collapse. </a:t>
            </a:r>
            <a:endParaRPr lang="en-US" dirty="0">
              <a:solidFill>
                <a:srgbClr val="FF0000"/>
              </a:solidFill>
            </a:endParaRPr>
          </a:p>
        </p:txBody>
      </p:sp>
    </p:spTree>
    <p:extLst>
      <p:ext uri="{BB962C8B-B14F-4D97-AF65-F5344CB8AC3E}">
        <p14:creationId xmlns:p14="http://schemas.microsoft.com/office/powerpoint/2010/main" val="2481760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earchenginepeople.com/wp-content/uploads/2011/05/pen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81000"/>
            <a:ext cx="6067425" cy="609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48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Empire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Political unit having an extensive territory or comprising a number of territories or nations and ruled by a single supreme authority </a:t>
            </a:r>
            <a:endParaRPr lang="en-US" dirty="0"/>
          </a:p>
        </p:txBody>
      </p:sp>
    </p:spTree>
    <p:extLst>
      <p:ext uri="{BB962C8B-B14F-4D97-AF65-F5344CB8AC3E}">
        <p14:creationId xmlns:p14="http://schemas.microsoft.com/office/powerpoint/2010/main" val="393807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Classical Civilizations</a:t>
            </a:r>
            <a:endParaRPr lang="en-US" dirty="0"/>
          </a:p>
        </p:txBody>
      </p:sp>
      <p:sp>
        <p:nvSpPr>
          <p:cNvPr id="3" name="Content Placeholder 2"/>
          <p:cNvSpPr>
            <a:spLocks noGrp="1"/>
          </p:cNvSpPr>
          <p:nvPr>
            <p:ph idx="1"/>
          </p:nvPr>
        </p:nvSpPr>
        <p:spPr/>
        <p:txBody>
          <a:bodyPr/>
          <a:lstStyle/>
          <a:p>
            <a:r>
              <a:rPr lang="en-US" dirty="0" smtClean="0"/>
              <a:t>Middle America</a:t>
            </a:r>
          </a:p>
          <a:p>
            <a:r>
              <a:rPr lang="en-US" dirty="0" smtClean="0"/>
              <a:t>Eastern Civilizations</a:t>
            </a:r>
          </a:p>
          <a:p>
            <a:r>
              <a:rPr lang="en-US" dirty="0" smtClean="0"/>
              <a:t>Western Civilizations</a:t>
            </a:r>
          </a:p>
          <a:p>
            <a:endParaRPr lang="en-US" dirty="0"/>
          </a:p>
        </p:txBody>
      </p:sp>
    </p:spTree>
    <p:extLst>
      <p:ext uri="{BB962C8B-B14F-4D97-AF65-F5344CB8AC3E}">
        <p14:creationId xmlns:p14="http://schemas.microsoft.com/office/powerpoint/2010/main" val="2468092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Autofit/>
          </a:bodyPr>
          <a:lstStyle/>
          <a:p>
            <a:r>
              <a:rPr lang="en-U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haroni" panose="02010803020104030203" pitchFamily="2" charset="-79"/>
                <a:cs typeface="Aharoni" panose="02010803020104030203" pitchFamily="2" charset="-79"/>
              </a:rPr>
              <a:t>EMPIRES</a:t>
            </a:r>
            <a:endParaRPr lang="en-U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haroni" panose="02010803020104030203" pitchFamily="2" charset="-79"/>
              <a:cs typeface="Aharoni" panose="02010803020104030203" pitchFamily="2" charset="-79"/>
            </a:endParaRPr>
          </a:p>
        </p:txBody>
      </p:sp>
      <p:sp>
        <p:nvSpPr>
          <p:cNvPr id="4" name="Content Placeholder 3"/>
          <p:cNvSpPr>
            <a:spLocks noGrp="1"/>
          </p:cNvSpPr>
          <p:nvPr>
            <p:ph idx="1"/>
          </p:nvPr>
        </p:nvSpPr>
        <p:spPr>
          <a:xfrm>
            <a:off x="0" y="1600200"/>
            <a:ext cx="9144000" cy="5257800"/>
          </a:xfrm>
        </p:spPr>
        <p:txBody>
          <a:bodyPr>
            <a:normAutofit fontScale="92500" lnSpcReduction="20000"/>
          </a:bodyPr>
          <a:lstStyle/>
          <a:p>
            <a:r>
              <a:rPr lang="en-US" b="1" dirty="0" smtClean="0">
                <a:effectLst>
                  <a:outerShdw blurRad="38100" dist="38100" dir="2700000" algn="tl">
                    <a:srgbClr val="000000">
                      <a:alpha val="43137"/>
                    </a:srgbClr>
                  </a:outerShdw>
                </a:effectLst>
                <a:latin typeface="+mj-lt"/>
              </a:rPr>
              <a:t>GREECE: </a:t>
            </a:r>
            <a:r>
              <a:rPr lang="en-US" dirty="0" smtClean="0"/>
              <a:t>750BCE – 323 BCE</a:t>
            </a:r>
          </a:p>
          <a:p>
            <a:r>
              <a:rPr lang="en-US" b="1" dirty="0" smtClean="0">
                <a:effectLst>
                  <a:outerShdw blurRad="38100" dist="38100" dir="2700000" algn="tl">
                    <a:srgbClr val="000000">
                      <a:alpha val="43137"/>
                    </a:srgbClr>
                  </a:outerShdw>
                </a:effectLst>
                <a:latin typeface="+mj-lt"/>
              </a:rPr>
              <a:t>ROME: </a:t>
            </a:r>
            <a:r>
              <a:rPr lang="en-US" dirty="0" smtClean="0"/>
              <a:t>500 BCE- 476 CE </a:t>
            </a:r>
          </a:p>
          <a:p>
            <a:r>
              <a:rPr lang="en-US" b="1" dirty="0" smtClean="0">
                <a:effectLst>
                  <a:outerShdw blurRad="38100" dist="38100" dir="2700000" algn="tl">
                    <a:srgbClr val="000000">
                      <a:alpha val="43137"/>
                    </a:srgbClr>
                  </a:outerShdw>
                </a:effectLst>
                <a:latin typeface="+mj-lt"/>
              </a:rPr>
              <a:t>INDIA </a:t>
            </a:r>
          </a:p>
          <a:p>
            <a:pPr lvl="1"/>
            <a:r>
              <a:rPr lang="en-US" dirty="0" err="1" smtClean="0"/>
              <a:t>Mauryan</a:t>
            </a:r>
            <a:r>
              <a:rPr lang="en-US" dirty="0" smtClean="0"/>
              <a:t>: 321BCE – 185 BCE</a:t>
            </a:r>
          </a:p>
          <a:p>
            <a:pPr lvl="1"/>
            <a:r>
              <a:rPr lang="en-US" dirty="0" smtClean="0"/>
              <a:t>Gupta: 320 CE – 550CE</a:t>
            </a:r>
          </a:p>
          <a:p>
            <a:r>
              <a:rPr lang="en-US" b="1" dirty="0" smtClean="0">
                <a:effectLst>
                  <a:outerShdw blurRad="38100" dist="38100" dir="2700000" algn="tl">
                    <a:srgbClr val="000000">
                      <a:alpha val="43137"/>
                    </a:srgbClr>
                  </a:outerShdw>
                </a:effectLst>
                <a:latin typeface="+mj-lt"/>
              </a:rPr>
              <a:t>CHINA</a:t>
            </a:r>
            <a:r>
              <a:rPr lang="en-US" dirty="0" smtClean="0"/>
              <a:t> </a:t>
            </a:r>
          </a:p>
          <a:p>
            <a:pPr lvl="1"/>
            <a:r>
              <a:rPr lang="en-US" dirty="0" smtClean="0"/>
              <a:t>Zhou: 1046 BCE – 256 BCE</a:t>
            </a:r>
          </a:p>
          <a:p>
            <a:pPr lvl="1"/>
            <a:r>
              <a:rPr lang="en-US" dirty="0" err="1" smtClean="0"/>
              <a:t>Quin</a:t>
            </a:r>
            <a:r>
              <a:rPr lang="en-US" dirty="0" smtClean="0"/>
              <a:t>: 221BCE – 206 BCE</a:t>
            </a:r>
          </a:p>
          <a:p>
            <a:pPr lvl="1"/>
            <a:r>
              <a:rPr lang="en-US" dirty="0" smtClean="0"/>
              <a:t>HAN: 206 BCE – 220 CE</a:t>
            </a:r>
          </a:p>
          <a:p>
            <a:r>
              <a:rPr lang="en-US" b="1" dirty="0" smtClean="0">
                <a:effectLst>
                  <a:outerShdw blurRad="38100" dist="38100" dir="2700000" algn="tl">
                    <a:srgbClr val="000000">
                      <a:alpha val="43137"/>
                    </a:srgbClr>
                  </a:outerShdw>
                </a:effectLst>
              </a:rPr>
              <a:t>MIDDLE AMERICA</a:t>
            </a:r>
          </a:p>
          <a:p>
            <a:pPr lvl="1"/>
            <a:r>
              <a:rPr lang="en-US" dirty="0" smtClean="0"/>
              <a:t>Olmec 1200BCE – 400 BCE</a:t>
            </a:r>
          </a:p>
          <a:p>
            <a:pPr lvl="1"/>
            <a:r>
              <a:rPr lang="en-US" dirty="0" smtClean="0"/>
              <a:t>Mayan 250 CE – 900 CE</a:t>
            </a:r>
          </a:p>
          <a:p>
            <a:pPr lvl="1"/>
            <a:endParaRPr lang="en-US" dirty="0" smtClean="0"/>
          </a:p>
        </p:txBody>
      </p:sp>
    </p:spTree>
    <p:extLst>
      <p:ext uri="{BB962C8B-B14F-4D97-AF65-F5344CB8AC3E}">
        <p14:creationId xmlns:p14="http://schemas.microsoft.com/office/powerpoint/2010/main" val="3979056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TotalTime>
  <Words>165</Words>
  <Application>Microsoft Office PowerPoint</Application>
  <PresentationFormat>On-screen Show (4:3)</PresentationFormat>
  <Paragraphs>39</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Aharoni</vt:lpstr>
      <vt:lpstr>Arial</vt:lpstr>
      <vt:lpstr>Calibri</vt:lpstr>
      <vt:lpstr>Office Theme</vt:lpstr>
      <vt:lpstr>Classical Civilizations</vt:lpstr>
      <vt:lpstr>Civilization</vt:lpstr>
      <vt:lpstr>So what is a Classical Civilization then?</vt:lpstr>
      <vt:lpstr> What do people mean when they say something is a classic? </vt:lpstr>
      <vt:lpstr>Objective</vt:lpstr>
      <vt:lpstr>PowerPoint Presentation</vt:lpstr>
      <vt:lpstr>Empire</vt:lpstr>
      <vt:lpstr>5 Classical Civilizations</vt:lpstr>
      <vt:lpstr>EMPIRES</vt:lpstr>
      <vt:lpstr>Timeline</vt:lpstr>
    </vt:vector>
  </TitlesOfParts>
  <Company>KATY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Davenport, Valerie, B</dc:creator>
  <cp:lastModifiedBy>Ferrari, Christina, N</cp:lastModifiedBy>
  <cp:revision>12</cp:revision>
  <dcterms:created xsi:type="dcterms:W3CDTF">2013-09-03T18:32:34Z</dcterms:created>
  <dcterms:modified xsi:type="dcterms:W3CDTF">2014-09-10T16:26:26Z</dcterms:modified>
</cp:coreProperties>
</file>