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6" r:id="rId3"/>
    <p:sldId id="258" r:id="rId4"/>
    <p:sldId id="259" r:id="rId5"/>
    <p:sldId id="260" r:id="rId6"/>
    <p:sldId id="261" r:id="rId7"/>
    <p:sldId id="262" r:id="rId8"/>
    <p:sldId id="263" r:id="rId9"/>
    <p:sldId id="264" r:id="rId10"/>
    <p:sldId id="265" r:id="rId11"/>
    <p:sldId id="299"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301" r:id="rId32"/>
    <p:sldId id="287" r:id="rId33"/>
    <p:sldId id="288" r:id="rId34"/>
    <p:sldId id="289" r:id="rId35"/>
    <p:sldId id="290" r:id="rId36"/>
    <p:sldId id="291" r:id="rId37"/>
    <p:sldId id="292" r:id="rId38"/>
    <p:sldId id="293" r:id="rId39"/>
    <p:sldId id="294" r:id="rId40"/>
    <p:sldId id="295" r:id="rId41"/>
    <p:sldId id="296" r:id="rId42"/>
    <p:sldId id="303" r:id="rId43"/>
    <p:sldId id="304" r:id="rId44"/>
    <p:sldId id="305" r:id="rId45"/>
    <p:sldId id="306" r:id="rId46"/>
    <p:sldId id="311" r:id="rId47"/>
    <p:sldId id="312" r:id="rId48"/>
    <p:sldId id="317" r:id="rId49"/>
    <p:sldId id="300" r:id="rId50"/>
    <p:sldId id="319" r:id="rId51"/>
    <p:sldId id="321" r:id="rId52"/>
    <p:sldId id="322" r:id="rId53"/>
    <p:sldId id="323" r:id="rId54"/>
    <p:sldId id="324" r:id="rId55"/>
    <p:sldId id="325" r:id="rId56"/>
    <p:sldId id="326" r:id="rId57"/>
    <p:sldId id="327" r:id="rId58"/>
    <p:sldId id="328" r:id="rId59"/>
    <p:sldId id="329" r:id="rId60"/>
    <p:sldId id="330" r:id="rId61"/>
    <p:sldId id="332" r:id="rId62"/>
    <p:sldId id="333" r:id="rId63"/>
    <p:sldId id="334" r:id="rId64"/>
    <p:sldId id="358" r:id="rId65"/>
    <p:sldId id="359" r:id="rId66"/>
    <p:sldId id="362" r:id="rId67"/>
    <p:sldId id="340" r:id="rId68"/>
    <p:sldId id="341" r:id="rId69"/>
    <p:sldId id="365" r:id="rId70"/>
    <p:sldId id="368" r:id="rId71"/>
    <p:sldId id="342" r:id="rId72"/>
    <p:sldId id="343" r:id="rId73"/>
    <p:sldId id="360" r:id="rId74"/>
    <p:sldId id="369" r:id="rId75"/>
    <p:sldId id="345" r:id="rId76"/>
    <p:sldId id="346" r:id="rId77"/>
    <p:sldId id="347" r:id="rId78"/>
    <p:sldId id="348" r:id="rId79"/>
    <p:sldId id="349" r:id="rId80"/>
    <p:sldId id="350" r:id="rId81"/>
    <p:sldId id="376" r:id="rId82"/>
    <p:sldId id="352" r:id="rId83"/>
    <p:sldId id="353" r:id="rId84"/>
    <p:sldId id="354" r:id="rId85"/>
    <p:sldId id="355" r:id="rId86"/>
    <p:sldId id="377" r:id="rId87"/>
    <p:sldId id="378" r:id="rId88"/>
    <p:sldId id="379" r:id="rId89"/>
    <p:sldId id="38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42" d="100"/>
          <a:sy n="42" d="100"/>
        </p:scale>
        <p:origin x="54" y="16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6E318-3AF0-4745-BB8F-C4AEA7B66C29}"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3330737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6E318-3AF0-4745-BB8F-C4AEA7B66C29}"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400324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6E318-3AF0-4745-BB8F-C4AEA7B66C29}"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175631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6E318-3AF0-4745-BB8F-C4AEA7B66C29}"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273810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6E318-3AF0-4745-BB8F-C4AEA7B66C29}" type="datetimeFigureOut">
              <a:rPr lang="en-US" smtClean="0"/>
              <a:t>4/20/2016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247083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6E318-3AF0-4745-BB8F-C4AEA7B66C29}"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398428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6E318-3AF0-4745-BB8F-C4AEA7B66C29}" type="datetimeFigureOut">
              <a:rPr lang="en-US" smtClean="0"/>
              <a:t>4/20/2016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85179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6E318-3AF0-4745-BB8F-C4AEA7B66C29}" type="datetimeFigureOut">
              <a:rPr lang="en-US" smtClean="0"/>
              <a:t>4/20/2016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291961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6E318-3AF0-4745-BB8F-C4AEA7B66C29}" type="datetimeFigureOut">
              <a:rPr lang="en-US" smtClean="0"/>
              <a:t>4/20/2016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36183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6E318-3AF0-4745-BB8F-C4AEA7B66C29}"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2639930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6E318-3AF0-4745-BB8F-C4AEA7B66C29}" type="datetimeFigureOut">
              <a:rPr lang="en-US" smtClean="0"/>
              <a:t>4/20/2016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3C241-98BD-40D8-B140-4E9A0E6E8B2B}" type="slidenum">
              <a:rPr lang="en-US" smtClean="0"/>
              <a:t>‹#›</a:t>
            </a:fld>
            <a:endParaRPr lang="en-US"/>
          </a:p>
        </p:txBody>
      </p:sp>
    </p:spTree>
    <p:extLst>
      <p:ext uri="{BB962C8B-B14F-4D97-AF65-F5344CB8AC3E}">
        <p14:creationId xmlns:p14="http://schemas.microsoft.com/office/powerpoint/2010/main" val="930220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6E318-3AF0-4745-BB8F-C4AEA7B66C29}" type="datetimeFigureOut">
              <a:rPr lang="en-US" smtClean="0"/>
              <a:t>4/20/2016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3C241-98BD-40D8-B140-4E9A0E6E8B2B}" type="slidenum">
              <a:rPr lang="en-US" smtClean="0"/>
              <a:t>‹#›</a:t>
            </a:fld>
            <a:endParaRPr lang="en-US"/>
          </a:p>
        </p:txBody>
      </p:sp>
    </p:spTree>
    <p:extLst>
      <p:ext uri="{BB962C8B-B14F-4D97-AF65-F5344CB8AC3E}">
        <p14:creationId xmlns:p14="http://schemas.microsoft.com/office/powerpoint/2010/main" val="1684703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a/ab/ElectoralCollege1984.svg" TargetMode="External"/><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png"/><Relationship Id="rId7" Type="http://schemas.openxmlformats.org/officeDocument/2006/relationships/image" Target="../media/image69.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hyperlink" Target="http://www.google.com/imgres?imgurl=http://1.bp.blogspot.com/_EXuVwemDZHg/SKwpMcnpWjI/AAAAAAAAAEk/dhrNP5NPkjE/s400/valleygirl.jpg&amp;imgrefurl=http://www.merchantcircle.com/blogs/Three.Muses.Inspired.Clothing.Costume.Boutique.904-260-5525/2009/4/Totally-Awesome-80-s-Valley-Girl-costume/218158&amp;usg=__f8RNPShC-vn520y7YW8yZi8EU7M=&amp;h=400&amp;w=222&amp;sz=15&amp;hl=en&amp;start=27&amp;itbs=1&amp;tbnid=lwzt4dlMuOsaSM:&amp;tbnh=124&amp;tbnw=69&amp;prev=/images%3Fq%3Dvalley%2Bgirl%2Bclothing%26start%3D20%26hl%3Den%26safe%3Dactive%26sa%3DN%26gbv%3D2%26ndsp%3D20%26tbs%3Disch:1" TargetMode="External"/><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hyperlink" Target="http://upload.wikimedia.org/wikipedia/commons/a/a6/Rubik%27s_cube.svg" TargetMode="External"/><Relationship Id="rId9"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en.wikipedia.org/wiki/File:Ghostbusters_cover.png" TargetMode="Externa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5/5c/ElectoralCollege1980.svg"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hyperlink" Target="http://images.google.com/imgres?imgurl=http://davecullen.com/img/killers-caf.jpg&amp;imgrefurl=http://blogs.salon.com/0001137/stories/2003/06/13/theColumbineAlmanactableOfContentsAndSummary.html&amp;usg=__cb-k9I-l03nSJg1ARfuHl7zs0j4=&amp;h=810&amp;w=969&amp;sz=66&amp;hl=en&amp;start=3&amp;tbnid=bQ6Rk79HJKpmcM:&amp;tbnh=124&amp;tbnw=148&amp;prev=/images%3Fq%3Dcolumbine%26gbv%3D2%26hl%3Den%26safe%3Dactive%26sa%3DG" TargetMode="External"/><Relationship Id="rId7" Type="http://schemas.openxmlformats.org/officeDocument/2006/relationships/image" Target="../media/image126.jpeg"/><Relationship Id="rId2" Type="http://schemas.openxmlformats.org/officeDocument/2006/relationships/image" Target="../media/image87.jpg"/><Relationship Id="rId1" Type="http://schemas.openxmlformats.org/officeDocument/2006/relationships/slideLayout" Target="../slideLayouts/slideLayout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3" Type="http://schemas.openxmlformats.org/officeDocument/2006/relationships/hyperlink" Target="http://www.public-action.com/SkyWriter/WacoMuseum/war/fig/w_fig37.jpg" TargetMode="External"/><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hyperlink" Target="http://images.google.com/imgres?imgurl=http://davecullen.com/img/killers-caf.jpg&amp;imgrefurl=http://blogs.salon.com/0001137/stories/2003/06/13/theColumbineAlmanactableOfContentsAndSummary.html&amp;usg=__cb-k9I-l03nSJg1ARfuHl7zs0j4=&amp;h=810&amp;w=969&amp;sz=66&amp;hl=en&amp;start=3&amp;tbnid=bQ6Rk79HJKpmcM:&amp;tbnh=124&amp;tbnw=148&amp;prev=/images%3Fq%3Dcolumbine%26gbv%3D2%26hl%3Den%26safe%3Dactive%26sa%3D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77.xml.rels><?xml version="1.0" encoding="UTF-8" standalone="yes"?>
<Relationships xmlns="http://schemas.openxmlformats.org/package/2006/relationships"><Relationship Id="rId3" Type="http://schemas.openxmlformats.org/officeDocument/2006/relationships/hyperlink" Target="http://upload.wikimedia.org/wikipedia/commons/b/b2/WWW_logo_by_Robert_Cailliau.svg" TargetMode="External"/><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8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85.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86.xml.rels><?xml version="1.0" encoding="UTF-8" standalone="yes"?>
<Relationships xmlns="http://schemas.openxmlformats.org/package/2006/relationships"><Relationship Id="rId8" Type="http://schemas.openxmlformats.org/officeDocument/2006/relationships/hyperlink" Target="http://rds.yahoo.com/_ylt=A2KJkK3pU9VNfh8ACfyjzbkF/SIG=12h6aijhr/EXP=1305855081/**http%3a/www.creativeuncut.com/gallery-08/art/prsoa-pikachu.jpg" TargetMode="External"/><Relationship Id="rId3" Type="http://schemas.openxmlformats.org/officeDocument/2006/relationships/image" Target="../media/image153.jpeg"/><Relationship Id="rId7" Type="http://schemas.openxmlformats.org/officeDocument/2006/relationships/image" Target="../media/image178.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hyperlink" Target="http://rds.yahoo.com/_ylt=A2KJkIXNUdVNxS4AeOCjzbkF/SIG=13a07lf1m/EXP=1305854541/**http%3a/www.123pk.com/wp-content/uploads_n/classipress/playstation-1-used-653247394.jpg" TargetMode="External"/><Relationship Id="rId5" Type="http://schemas.openxmlformats.org/officeDocument/2006/relationships/image" Target="../media/image177.jpeg"/><Relationship Id="rId4" Type="http://schemas.openxmlformats.org/officeDocument/2006/relationships/image" Target="../media/image154.jpeg"/><Relationship Id="rId9" Type="http://schemas.openxmlformats.org/officeDocument/2006/relationships/image" Target="../media/image179.jpeg"/></Relationships>
</file>

<file path=ppt/slides/_rels/slide87.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8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8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1980s-1990s</a:t>
            </a:r>
            <a:endPar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endParaRPr>
          </a:p>
        </p:txBody>
      </p:sp>
      <p:sp>
        <p:nvSpPr>
          <p:cNvPr id="3" name="Subtitle 2"/>
          <p:cNvSpPr>
            <a:spLocks noGrp="1"/>
          </p:cNvSpPr>
          <p:nvPr>
            <p:ph type="subTitle" idx="1"/>
          </p:nvPr>
        </p:nvSpPr>
        <p:spPr/>
        <p:txBody>
          <a:bodyPr/>
          <a:lstStyle/>
          <a:p>
            <a:r>
              <a:rPr lang="en-US" b="1" dirty="0" smtClean="0"/>
              <a:t>OVERVIEW</a:t>
            </a:r>
            <a:endParaRPr lang="en-US" b="1" dirty="0"/>
          </a:p>
        </p:txBody>
      </p:sp>
    </p:spTree>
    <p:extLst>
      <p:ext uri="{BB962C8B-B14F-4D97-AF65-F5344CB8AC3E}">
        <p14:creationId xmlns:p14="http://schemas.microsoft.com/office/powerpoint/2010/main" val="277235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80772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70s</a:t>
            </a:r>
          </a:p>
        </p:txBody>
      </p:sp>
      <p:pic>
        <p:nvPicPr>
          <p:cNvPr id="53250" name="Picture 2" descr="http://raymondpronk.files.wordpress.com/2009/03/bee_g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2362200"/>
            <a:ext cx="4608513" cy="34290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4" descr="http://www.rocksbackpages.com/furniture/artists/jackson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14801"/>
            <a:ext cx="2819400" cy="2562225"/>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6" descr="http://4.bp.blogspot.com/_CQobz1rj3s0/SweUDoDw0qI/AAAAAAAABEQ/kRtnCUVuS4E/s400/album-elton-john-greatest-hits.jpg"/>
          <p:cNvPicPr>
            <a:picLocks noChangeAspect="1" noChangeArrowheads="1"/>
          </p:cNvPicPr>
          <p:nvPr/>
        </p:nvPicPr>
        <p:blipFill>
          <a:blip r:embed="rId5">
            <a:extLst>
              <a:ext uri="{28A0092B-C50C-407E-A947-70E740481C1C}">
                <a14:useLocalDpi xmlns:a14="http://schemas.microsoft.com/office/drawing/2010/main" val="0"/>
              </a:ext>
            </a:extLst>
          </a:blip>
          <a:srcRect l="2658" t="2779" r="4318" b="2779"/>
          <a:stretch>
            <a:fillRect/>
          </a:stretch>
        </p:blipFill>
        <p:spPr bwMode="auto">
          <a:xfrm>
            <a:off x="7615238" y="1371600"/>
            <a:ext cx="2824162" cy="26670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6" name="Picture 8" descr="http://fullbodytransplant.files.wordpress.com/2009/07/k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267200"/>
            <a:ext cx="2895600" cy="24384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8" name="Picture 10" descr="http://images.uulyrics.com/cover/c/chicago/album-chicago-ix-greatest-hi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1" y="1219200"/>
            <a:ext cx="2790825" cy="27051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648200" y="1295400"/>
            <a:ext cx="2895600" cy="954088"/>
          </a:xfrm>
          <a:prstGeom prst="rect">
            <a:avLst/>
          </a:prstGeom>
        </p:spPr>
        <p:txBody>
          <a:bodyPr>
            <a:spAutoFit/>
          </a:bodyPr>
          <a:lstStyle/>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 in</a:t>
            </a:r>
          </a:p>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Music</a:t>
            </a:r>
            <a:endParaRPr lang="en-US" sz="2800" dirty="0">
              <a:solidFill>
                <a:srgbClr val="FF0000"/>
              </a:solidFill>
              <a:latin typeface="Gill Sans Ultra Bold" pitchFamily="34" charset="0"/>
            </a:endParaRPr>
          </a:p>
        </p:txBody>
      </p:sp>
    </p:spTree>
    <p:extLst>
      <p:ext uri="{BB962C8B-B14F-4D97-AF65-F5344CB8AC3E}">
        <p14:creationId xmlns:p14="http://schemas.microsoft.com/office/powerpoint/2010/main" val="3006256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dissolve">
                                      <p:cBhvr>
                                        <p:cTn id="7" dur="1000"/>
                                        <p:tgtEl>
                                          <p:spTgt spid="532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258"/>
                                        </p:tgtEl>
                                        <p:attrNameLst>
                                          <p:attrName>style.visibility</p:attrName>
                                        </p:attrNameLst>
                                      </p:cBhvr>
                                      <p:to>
                                        <p:strVal val="visible"/>
                                      </p:to>
                                    </p:set>
                                    <p:animEffect transition="in" filter="dissolve">
                                      <p:cBhvr>
                                        <p:cTn id="12" dur="1000"/>
                                        <p:tgtEl>
                                          <p:spTgt spid="532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dissolve">
                                      <p:cBhvr>
                                        <p:cTn id="17" dur="1000"/>
                                        <p:tgtEl>
                                          <p:spTgt spid="532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252"/>
                                        </p:tgtEl>
                                        <p:attrNameLst>
                                          <p:attrName>style.visibility</p:attrName>
                                        </p:attrNameLst>
                                      </p:cBhvr>
                                      <p:to>
                                        <p:strVal val="visible"/>
                                      </p:to>
                                    </p:set>
                                    <p:animEffect transition="in" filter="dissolve">
                                      <p:cBhvr>
                                        <p:cTn id="22" dur="1000"/>
                                        <p:tgtEl>
                                          <p:spTgt spid="532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3256"/>
                                        </p:tgtEl>
                                        <p:attrNameLst>
                                          <p:attrName>style.visibility</p:attrName>
                                        </p:attrNameLst>
                                      </p:cBhvr>
                                      <p:to>
                                        <p:strVal val="visible"/>
                                      </p:to>
                                    </p:set>
                                    <p:animEffect transition="in" filter="dissolve">
                                      <p:cBhvr>
                                        <p:cTn id="27" dur="1000"/>
                                        <p:tgtEl>
                                          <p:spTgt spid="53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Ronald Regan </a:t>
            </a:r>
            <a:endParaRPr lang="en-US" dirty="0"/>
          </a:p>
        </p:txBody>
      </p:sp>
      <p:sp>
        <p:nvSpPr>
          <p:cNvPr id="3" name="Text Placeholder 2"/>
          <p:cNvSpPr>
            <a:spLocks noGrp="1"/>
          </p:cNvSpPr>
          <p:nvPr>
            <p:ph type="body" idx="1"/>
          </p:nvPr>
        </p:nvSpPr>
        <p:spPr/>
        <p:txBody>
          <a:bodyPr/>
          <a:lstStyle/>
          <a:p>
            <a:r>
              <a:rPr lang="en-US" dirty="0">
                <a:solidFill>
                  <a:schemeClr val="tx1"/>
                </a:solidFill>
              </a:rPr>
              <a:t>January 20, 1981 – January 20, 1989</a:t>
            </a:r>
            <a:r>
              <a:rPr lang="en-US" dirty="0" smtClean="0">
                <a:solidFill>
                  <a:schemeClr val="tx1"/>
                </a:solidFill>
              </a:rPr>
              <a:t> </a:t>
            </a:r>
            <a:endParaRPr lang="en-US" dirty="0">
              <a:solidFill>
                <a:schemeClr val="tx1"/>
              </a:solidFill>
            </a:endParaRPr>
          </a:p>
        </p:txBody>
      </p:sp>
      <p:pic>
        <p:nvPicPr>
          <p:cNvPr id="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16666" r="12281"/>
          <a:stretch/>
        </p:blipFill>
        <p:spPr bwMode="auto">
          <a:xfrm>
            <a:off x="5745483" y="529390"/>
            <a:ext cx="5601967" cy="5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507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73730" name="Picture 2" descr="http://www.itsalreadysigned4u.com/shop/media/images/product_detail/aaa-76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1"/>
            <a:ext cx="9144000" cy="1108075"/>
          </a:xfrm>
          <a:prstGeom prst="rect">
            <a:avLst/>
          </a:prstGeom>
          <a:noFill/>
          <a:ln>
            <a:noFill/>
          </a:ln>
        </p:spPr>
        <p:txBody>
          <a:bodyPr>
            <a:spAutoFit/>
          </a:bodyPr>
          <a:lstStyle/>
          <a:p>
            <a:pPr algn="ctr">
              <a:defRPr/>
            </a:pPr>
            <a:r>
              <a:rPr lang="en-US" sz="6600" dirty="0" smtClean="0">
                <a:solidFill>
                  <a:srgbClr val="FFFF00"/>
                </a:solidFill>
                <a:effectLst>
                  <a:outerShdw blurRad="38100" dist="38100" dir="2700000" algn="tl">
                    <a:srgbClr val="000000">
                      <a:alpha val="43137"/>
                    </a:srgbClr>
                  </a:outerShdw>
                </a:effectLst>
                <a:latin typeface="Impact" pitchFamily="34" charset="0"/>
              </a:rPr>
              <a:t>The </a:t>
            </a:r>
            <a:r>
              <a:rPr lang="en-US" sz="6600" dirty="0">
                <a:solidFill>
                  <a:srgbClr val="FFFF00"/>
                </a:solidFill>
                <a:effectLst>
                  <a:outerShdw blurRad="38100" dist="38100" dir="2700000" algn="tl">
                    <a:srgbClr val="000000">
                      <a:alpha val="43137"/>
                    </a:srgbClr>
                  </a:outerShdw>
                </a:effectLst>
                <a:latin typeface="Impact" pitchFamily="34" charset="0"/>
              </a:rPr>
              <a:t>Miracle on Ice</a:t>
            </a:r>
          </a:p>
        </p:txBody>
      </p:sp>
      <p:sp>
        <p:nvSpPr>
          <p:cNvPr id="4" name="Rectangle 3"/>
          <p:cNvSpPr/>
          <p:nvPr/>
        </p:nvSpPr>
        <p:spPr>
          <a:xfrm>
            <a:off x="1524000" y="5903913"/>
            <a:ext cx="9144000" cy="830262"/>
          </a:xfrm>
          <a:prstGeom prst="rect">
            <a:avLst/>
          </a:prstGeom>
          <a:solidFill>
            <a:schemeClr val="accent4">
              <a:lumMod val="40000"/>
              <a:lumOff val="60000"/>
            </a:schemeClr>
          </a:solidFill>
          <a:effectLst>
            <a:outerShdw blurRad="431800" dist="406400" dir="5340000" algn="ctr" rotWithShape="0">
              <a:schemeClr val="tx1">
                <a:lumMod val="95000"/>
                <a:alpha val="0"/>
              </a:schemeClr>
            </a:outerShdw>
          </a:effectLst>
        </p:spPr>
        <p:txBody>
          <a:bodyPr>
            <a:spAutoFit/>
          </a:bodyPr>
          <a:lstStyle/>
          <a:p>
            <a:pPr algn="ctr">
              <a:defRPr/>
            </a:pPr>
            <a:r>
              <a:rPr lang="en-US" sz="2400" b="1" i="1" spc="-90" dirty="0">
                <a:effectLst>
                  <a:outerShdw blurRad="38100" dist="38100" dir="2700000" algn="tl">
                    <a:srgbClr val="000000">
                      <a:alpha val="43137"/>
                    </a:srgbClr>
                  </a:outerShdw>
                </a:effectLst>
                <a:latin typeface="Arial Rounded MT Bold" pitchFamily="34" charset="0"/>
              </a:rPr>
              <a:t>The U.S. victory over Russia in the 1980 winter Olympics restored American pride after a difficult decade for the nation</a:t>
            </a:r>
            <a:endParaRPr lang="en-US" sz="2400" spc="-90" dirty="0">
              <a:latin typeface="Arial Rounded MT Bold" pitchFamily="34" charset="0"/>
            </a:endParaRPr>
          </a:p>
        </p:txBody>
      </p:sp>
    </p:spTree>
    <p:extLst>
      <p:ext uri="{BB962C8B-B14F-4D97-AF65-F5344CB8AC3E}">
        <p14:creationId xmlns:p14="http://schemas.microsoft.com/office/powerpoint/2010/main" val="58657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575" y="32922"/>
            <a:ext cx="9144000" cy="1143000"/>
          </a:xfrm>
        </p:spPr>
        <p:txBody>
          <a:bodyPr>
            <a:noAutofit/>
          </a:bodyPr>
          <a:lstStyle/>
          <a:p>
            <a:pPr>
              <a:defRPr/>
            </a:pPr>
            <a:r>
              <a:rPr lang="en-US" sz="6600" dirty="0">
                <a:latin typeface="Impact" pitchFamily="34" charset="0"/>
              </a:rPr>
              <a:t>Rise of Conservatism</a:t>
            </a:r>
            <a:endParaRPr lang="en-US" sz="6600" dirty="0"/>
          </a:p>
        </p:txBody>
      </p:sp>
      <p:sp>
        <p:nvSpPr>
          <p:cNvPr id="3" name="Rectangle 2"/>
          <p:cNvSpPr/>
          <p:nvPr/>
        </p:nvSpPr>
        <p:spPr>
          <a:xfrm>
            <a:off x="536575" y="4648201"/>
            <a:ext cx="8686800" cy="2246312"/>
          </a:xfrm>
          <a:prstGeom prst="rect">
            <a:avLst/>
          </a:prstGeom>
        </p:spPr>
        <p:txBody>
          <a:bodyPr>
            <a:spAutoFit/>
          </a:bodyPr>
          <a:lstStyle/>
          <a:p>
            <a:pPr algn="ctr" eaLnBrk="0" hangingPunct="0">
              <a:defRPr/>
            </a:pPr>
            <a:r>
              <a:rPr lang="en-US" sz="2800" dirty="0">
                <a:latin typeface="Impact" pitchFamily="34" charset="0"/>
              </a:rPr>
              <a:t>Conservative ideas gained support for two main reasons</a:t>
            </a:r>
          </a:p>
          <a:p>
            <a:pPr algn="ctr" eaLnBrk="0" hangingPunct="0">
              <a:buFont typeface="Arial" pitchFamily="34" charset="0"/>
              <a:buChar char="•"/>
              <a:defRPr/>
            </a:pPr>
            <a:r>
              <a:rPr lang="en-US" sz="2800" dirty="0">
                <a:latin typeface="Impact" pitchFamily="34" charset="0"/>
              </a:rPr>
              <a:t> </a:t>
            </a:r>
            <a:r>
              <a:rPr lang="en-US" sz="2800" dirty="0">
                <a:solidFill>
                  <a:srgbClr val="FF0000"/>
                </a:solidFill>
                <a:latin typeface="Impact" pitchFamily="34" charset="0"/>
              </a:rPr>
              <a:t>Some Americans believed that the government’s role in the economy was leading the U.S. towards communism</a:t>
            </a:r>
          </a:p>
          <a:p>
            <a:pPr algn="ctr" eaLnBrk="0" hangingPunct="0">
              <a:buFont typeface="Arial" pitchFamily="34" charset="0"/>
              <a:buChar char="•"/>
              <a:defRPr/>
            </a:pPr>
            <a:r>
              <a:rPr lang="en-US" sz="2800" dirty="0">
                <a:latin typeface="Impact" pitchFamily="34" charset="0"/>
              </a:rPr>
              <a:t>  </a:t>
            </a:r>
            <a:r>
              <a:rPr lang="en-US" sz="2800" dirty="0">
                <a:solidFill>
                  <a:srgbClr val="FF0000"/>
                </a:solidFill>
                <a:latin typeface="Impact" pitchFamily="34" charset="0"/>
              </a:rPr>
              <a:t>Many Americans saw the Cold War as a battle between good and evil</a:t>
            </a:r>
          </a:p>
        </p:txBody>
      </p:sp>
      <p:sp>
        <p:nvSpPr>
          <p:cNvPr id="4101" name="AutoShape 18"/>
          <p:cNvSpPr>
            <a:spLocks noChangeArrowheads="1"/>
          </p:cNvSpPr>
          <p:nvPr/>
        </p:nvSpPr>
        <p:spPr bwMode="auto">
          <a:xfrm>
            <a:off x="6172200" y="1143001"/>
            <a:ext cx="514350" cy="428625"/>
          </a:xfrm>
          <a:prstGeom prst="rightArrow">
            <a:avLst>
              <a:gd name="adj1" fmla="val 50000"/>
              <a:gd name="adj2" fmla="val 34956"/>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4102" name="Rectangle 5"/>
          <p:cNvSpPr>
            <a:spLocks noChangeArrowheads="1"/>
          </p:cNvSpPr>
          <p:nvPr/>
        </p:nvSpPr>
        <p:spPr bwMode="auto">
          <a:xfrm>
            <a:off x="1631950" y="1143001"/>
            <a:ext cx="19875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Conservative</a:t>
            </a:r>
            <a:endParaRPr lang="en-US" altLang="en-US" sz="2600"/>
          </a:p>
        </p:txBody>
      </p:sp>
      <p:sp>
        <p:nvSpPr>
          <p:cNvPr id="7" name="Rectangle 6"/>
          <p:cNvSpPr>
            <a:spLocks noChangeArrowheads="1"/>
          </p:cNvSpPr>
          <p:nvPr/>
        </p:nvSpPr>
        <p:spPr bwMode="auto">
          <a:xfrm>
            <a:off x="4235450" y="1143001"/>
            <a:ext cx="1746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Republican</a:t>
            </a:r>
            <a:endParaRPr lang="en-US" altLang="en-US" sz="2600"/>
          </a:p>
        </p:txBody>
      </p:sp>
      <p:sp>
        <p:nvSpPr>
          <p:cNvPr id="8" name="Rectangle 7"/>
          <p:cNvSpPr>
            <a:spLocks noChangeArrowheads="1"/>
          </p:cNvSpPr>
          <p:nvPr/>
        </p:nvSpPr>
        <p:spPr bwMode="auto">
          <a:xfrm>
            <a:off x="6705600" y="1143001"/>
            <a:ext cx="1003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Right</a:t>
            </a:r>
            <a:endParaRPr lang="en-US" altLang="en-US" sz="2600"/>
          </a:p>
        </p:txBody>
      </p:sp>
      <p:sp>
        <p:nvSpPr>
          <p:cNvPr id="9" name="Rectangle 8"/>
          <p:cNvSpPr>
            <a:spLocks noChangeArrowheads="1"/>
          </p:cNvSpPr>
          <p:nvPr/>
        </p:nvSpPr>
        <p:spPr bwMode="auto">
          <a:xfrm>
            <a:off x="8610601" y="1143001"/>
            <a:ext cx="166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Capitalism</a:t>
            </a:r>
            <a:endParaRPr lang="en-US" altLang="en-US" sz="2600"/>
          </a:p>
        </p:txBody>
      </p:sp>
      <p:sp>
        <p:nvSpPr>
          <p:cNvPr id="10" name="AutoShape 18"/>
          <p:cNvSpPr>
            <a:spLocks noChangeArrowheads="1"/>
          </p:cNvSpPr>
          <p:nvPr/>
        </p:nvSpPr>
        <p:spPr bwMode="auto">
          <a:xfrm>
            <a:off x="7924800" y="1143000"/>
            <a:ext cx="533400" cy="457200"/>
          </a:xfrm>
          <a:prstGeom prst="rightArrow">
            <a:avLst>
              <a:gd name="adj1" fmla="val 50000"/>
              <a:gd name="adj2" fmla="val 34957"/>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11" name="AutoShape 18"/>
          <p:cNvSpPr>
            <a:spLocks noChangeArrowheads="1"/>
          </p:cNvSpPr>
          <p:nvPr/>
        </p:nvSpPr>
        <p:spPr bwMode="auto">
          <a:xfrm>
            <a:off x="3581400" y="1143001"/>
            <a:ext cx="514350" cy="428625"/>
          </a:xfrm>
          <a:prstGeom prst="rightArrow">
            <a:avLst>
              <a:gd name="adj1" fmla="val 50000"/>
              <a:gd name="adj2" fmla="val 34956"/>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12" name="AutoShape 18"/>
          <p:cNvSpPr>
            <a:spLocks noChangeArrowheads="1"/>
          </p:cNvSpPr>
          <p:nvPr/>
        </p:nvSpPr>
        <p:spPr bwMode="auto">
          <a:xfrm>
            <a:off x="6096000" y="2819401"/>
            <a:ext cx="514350" cy="428625"/>
          </a:xfrm>
          <a:prstGeom prst="rightArrow">
            <a:avLst>
              <a:gd name="adj1" fmla="val 50000"/>
              <a:gd name="adj2" fmla="val 34956"/>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13" name="Rectangle 5"/>
          <p:cNvSpPr>
            <a:spLocks noChangeArrowheads="1"/>
          </p:cNvSpPr>
          <p:nvPr/>
        </p:nvSpPr>
        <p:spPr bwMode="auto">
          <a:xfrm>
            <a:off x="2101850" y="2819401"/>
            <a:ext cx="1123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Liberal</a:t>
            </a:r>
            <a:endParaRPr lang="en-US" altLang="en-US" sz="2600"/>
          </a:p>
        </p:txBody>
      </p:sp>
      <p:sp>
        <p:nvSpPr>
          <p:cNvPr id="14" name="Rectangle 13"/>
          <p:cNvSpPr>
            <a:spLocks noChangeArrowheads="1"/>
          </p:cNvSpPr>
          <p:nvPr/>
        </p:nvSpPr>
        <p:spPr bwMode="auto">
          <a:xfrm>
            <a:off x="4222750" y="2819401"/>
            <a:ext cx="1517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Democrat</a:t>
            </a:r>
            <a:endParaRPr lang="en-US" altLang="en-US" sz="2600"/>
          </a:p>
        </p:txBody>
      </p:sp>
      <p:sp>
        <p:nvSpPr>
          <p:cNvPr id="15" name="Rectangle 14"/>
          <p:cNvSpPr>
            <a:spLocks noChangeArrowheads="1"/>
          </p:cNvSpPr>
          <p:nvPr/>
        </p:nvSpPr>
        <p:spPr bwMode="auto">
          <a:xfrm>
            <a:off x="6781800" y="2819401"/>
            <a:ext cx="850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Left</a:t>
            </a:r>
            <a:endParaRPr lang="en-US" altLang="en-US" sz="2600"/>
          </a:p>
        </p:txBody>
      </p:sp>
      <p:sp>
        <p:nvSpPr>
          <p:cNvPr id="16" name="Rectangle 15"/>
          <p:cNvSpPr>
            <a:spLocks noChangeArrowheads="1"/>
          </p:cNvSpPr>
          <p:nvPr/>
        </p:nvSpPr>
        <p:spPr bwMode="auto">
          <a:xfrm>
            <a:off x="8534400" y="2819401"/>
            <a:ext cx="1549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600">
                <a:latin typeface="Impact" panose="020B0806030902050204" pitchFamily="34" charset="0"/>
              </a:rPr>
              <a:t>Socialism</a:t>
            </a:r>
            <a:endParaRPr lang="en-US" altLang="en-US" sz="2600"/>
          </a:p>
        </p:txBody>
      </p:sp>
      <p:sp>
        <p:nvSpPr>
          <p:cNvPr id="17" name="AutoShape 18"/>
          <p:cNvSpPr>
            <a:spLocks noChangeArrowheads="1"/>
          </p:cNvSpPr>
          <p:nvPr/>
        </p:nvSpPr>
        <p:spPr bwMode="auto">
          <a:xfrm>
            <a:off x="7848600" y="2819400"/>
            <a:ext cx="533400" cy="457200"/>
          </a:xfrm>
          <a:prstGeom prst="rightArrow">
            <a:avLst>
              <a:gd name="adj1" fmla="val 50000"/>
              <a:gd name="adj2" fmla="val 34957"/>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18" name="AutoShape 18"/>
          <p:cNvSpPr>
            <a:spLocks noChangeArrowheads="1"/>
          </p:cNvSpPr>
          <p:nvPr/>
        </p:nvSpPr>
        <p:spPr bwMode="auto">
          <a:xfrm>
            <a:off x="3505200" y="2819401"/>
            <a:ext cx="514350" cy="428625"/>
          </a:xfrm>
          <a:prstGeom prst="rightArrow">
            <a:avLst>
              <a:gd name="adj1" fmla="val 50000"/>
              <a:gd name="adj2" fmla="val 34956"/>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sz="2600"/>
          </a:p>
        </p:txBody>
      </p:sp>
      <p:sp>
        <p:nvSpPr>
          <p:cNvPr id="19" name="Rectangle 18"/>
          <p:cNvSpPr>
            <a:spLocks noChangeArrowheads="1"/>
          </p:cNvSpPr>
          <p:nvPr/>
        </p:nvSpPr>
        <p:spPr bwMode="auto">
          <a:xfrm>
            <a:off x="1981201" y="1752601"/>
            <a:ext cx="681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257300" algn="l"/>
              </a:tabLst>
              <a:defRPr>
                <a:solidFill>
                  <a:schemeClr val="tx1"/>
                </a:solidFill>
                <a:latin typeface="Garamond" panose="02020404030301010803" pitchFamily="18" charset="0"/>
              </a:defRPr>
            </a:lvl1pPr>
            <a:lvl2pPr marL="742950" indent="-285750" eaLnBrk="0" hangingPunct="0">
              <a:tabLst>
                <a:tab pos="1257300" algn="l"/>
              </a:tabLst>
              <a:defRPr>
                <a:solidFill>
                  <a:schemeClr val="tx1"/>
                </a:solidFill>
                <a:latin typeface="Garamond" panose="02020404030301010803" pitchFamily="18" charset="0"/>
              </a:defRPr>
            </a:lvl2pPr>
            <a:lvl3pPr marL="1143000" indent="-228600" eaLnBrk="0" hangingPunct="0">
              <a:tabLst>
                <a:tab pos="1257300" algn="l"/>
              </a:tabLst>
              <a:defRPr>
                <a:solidFill>
                  <a:schemeClr val="tx1"/>
                </a:solidFill>
                <a:latin typeface="Garamond" panose="02020404030301010803" pitchFamily="18" charset="0"/>
              </a:defRPr>
            </a:lvl3pPr>
            <a:lvl4pPr marL="1600200" indent="-228600" eaLnBrk="0" hangingPunct="0">
              <a:tabLst>
                <a:tab pos="1257300" algn="l"/>
              </a:tabLst>
              <a:defRPr>
                <a:solidFill>
                  <a:schemeClr val="tx1"/>
                </a:solidFill>
                <a:latin typeface="Garamond" panose="02020404030301010803" pitchFamily="18" charset="0"/>
              </a:defRPr>
            </a:lvl4pPr>
            <a:lvl5pPr marL="2057400" indent="-228600" eaLnBrk="0" hangingPunct="0">
              <a:tabLst>
                <a:tab pos="1257300"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9pPr>
          </a:lstStyle>
          <a:p>
            <a:r>
              <a:rPr lang="en-US" altLang="en-US" sz="2400" b="1" i="1">
                <a:latin typeface="Times New Roman" panose="02020603050405020304" pitchFamily="18" charset="0"/>
                <a:cs typeface="Times New Roman" panose="02020603050405020304" pitchFamily="18" charset="0"/>
              </a:rPr>
              <a:t>Fiscally: 	Limited government spending, lower taxes</a:t>
            </a:r>
          </a:p>
        </p:txBody>
      </p:sp>
      <p:sp>
        <p:nvSpPr>
          <p:cNvPr id="20" name="Rectangle 19"/>
          <p:cNvSpPr>
            <a:spLocks noChangeArrowheads="1"/>
          </p:cNvSpPr>
          <p:nvPr/>
        </p:nvSpPr>
        <p:spPr bwMode="auto">
          <a:xfrm>
            <a:off x="1981201" y="2209801"/>
            <a:ext cx="6767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257300" algn="l"/>
              </a:tabLst>
              <a:defRPr>
                <a:solidFill>
                  <a:schemeClr val="tx1"/>
                </a:solidFill>
                <a:latin typeface="Garamond" panose="02020404030301010803" pitchFamily="18" charset="0"/>
              </a:defRPr>
            </a:lvl1pPr>
            <a:lvl2pPr marL="742950" indent="-285750" eaLnBrk="0" hangingPunct="0">
              <a:tabLst>
                <a:tab pos="1257300" algn="l"/>
              </a:tabLst>
              <a:defRPr>
                <a:solidFill>
                  <a:schemeClr val="tx1"/>
                </a:solidFill>
                <a:latin typeface="Garamond" panose="02020404030301010803" pitchFamily="18" charset="0"/>
              </a:defRPr>
            </a:lvl2pPr>
            <a:lvl3pPr marL="1143000" indent="-228600" eaLnBrk="0" hangingPunct="0">
              <a:tabLst>
                <a:tab pos="1257300" algn="l"/>
              </a:tabLst>
              <a:defRPr>
                <a:solidFill>
                  <a:schemeClr val="tx1"/>
                </a:solidFill>
                <a:latin typeface="Garamond" panose="02020404030301010803" pitchFamily="18" charset="0"/>
              </a:defRPr>
            </a:lvl3pPr>
            <a:lvl4pPr marL="1600200" indent="-228600" eaLnBrk="0" hangingPunct="0">
              <a:tabLst>
                <a:tab pos="1257300" algn="l"/>
              </a:tabLst>
              <a:defRPr>
                <a:solidFill>
                  <a:schemeClr val="tx1"/>
                </a:solidFill>
                <a:latin typeface="Garamond" panose="02020404030301010803" pitchFamily="18" charset="0"/>
              </a:defRPr>
            </a:lvl4pPr>
            <a:lvl5pPr marL="2057400" indent="-228600" eaLnBrk="0" hangingPunct="0">
              <a:tabLst>
                <a:tab pos="1257300"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9pPr>
          </a:lstStyle>
          <a:p>
            <a:r>
              <a:rPr lang="en-US" altLang="en-US" sz="2400" b="1" i="1">
                <a:latin typeface="Times New Roman" panose="02020603050405020304" pitchFamily="18" charset="0"/>
                <a:cs typeface="Times New Roman" panose="02020603050405020304" pitchFamily="18" charset="0"/>
              </a:rPr>
              <a:t>Socially: 	Strict enforcement of laws, moral values</a:t>
            </a:r>
          </a:p>
        </p:txBody>
      </p:sp>
      <p:sp>
        <p:nvSpPr>
          <p:cNvPr id="21" name="Rectangle 20"/>
          <p:cNvSpPr>
            <a:spLocks noChangeArrowheads="1"/>
          </p:cNvSpPr>
          <p:nvPr/>
        </p:nvSpPr>
        <p:spPr bwMode="auto">
          <a:xfrm>
            <a:off x="1981200" y="3429001"/>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257300" algn="l"/>
              </a:tabLst>
              <a:defRPr>
                <a:solidFill>
                  <a:schemeClr val="tx1"/>
                </a:solidFill>
                <a:latin typeface="Garamond" panose="02020404030301010803" pitchFamily="18" charset="0"/>
              </a:defRPr>
            </a:lvl1pPr>
            <a:lvl2pPr marL="742950" indent="-285750" eaLnBrk="0" hangingPunct="0">
              <a:tabLst>
                <a:tab pos="1257300" algn="l"/>
              </a:tabLst>
              <a:defRPr>
                <a:solidFill>
                  <a:schemeClr val="tx1"/>
                </a:solidFill>
                <a:latin typeface="Garamond" panose="02020404030301010803" pitchFamily="18" charset="0"/>
              </a:defRPr>
            </a:lvl2pPr>
            <a:lvl3pPr marL="1143000" indent="-228600" eaLnBrk="0" hangingPunct="0">
              <a:tabLst>
                <a:tab pos="1257300" algn="l"/>
              </a:tabLst>
              <a:defRPr>
                <a:solidFill>
                  <a:schemeClr val="tx1"/>
                </a:solidFill>
                <a:latin typeface="Garamond" panose="02020404030301010803" pitchFamily="18" charset="0"/>
              </a:defRPr>
            </a:lvl3pPr>
            <a:lvl4pPr marL="1600200" indent="-228600" eaLnBrk="0" hangingPunct="0">
              <a:tabLst>
                <a:tab pos="1257300" algn="l"/>
              </a:tabLst>
              <a:defRPr>
                <a:solidFill>
                  <a:schemeClr val="tx1"/>
                </a:solidFill>
                <a:latin typeface="Garamond" panose="02020404030301010803" pitchFamily="18" charset="0"/>
              </a:defRPr>
            </a:lvl4pPr>
            <a:lvl5pPr marL="2057400" indent="-228600" eaLnBrk="0" hangingPunct="0">
              <a:tabLst>
                <a:tab pos="1257300"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9pPr>
          </a:lstStyle>
          <a:p>
            <a:r>
              <a:rPr lang="en-US" altLang="en-US" sz="2400" b="1" i="1">
                <a:latin typeface="Times New Roman" panose="02020603050405020304" pitchFamily="18" charset="0"/>
                <a:cs typeface="Times New Roman" panose="02020603050405020304" pitchFamily="18" charset="0"/>
              </a:rPr>
              <a:t>Fiscally: 	Government programs to help poor, elderly, children</a:t>
            </a:r>
          </a:p>
        </p:txBody>
      </p:sp>
      <p:sp>
        <p:nvSpPr>
          <p:cNvPr id="22" name="Rectangle 21"/>
          <p:cNvSpPr>
            <a:spLocks noChangeArrowheads="1"/>
          </p:cNvSpPr>
          <p:nvPr/>
        </p:nvSpPr>
        <p:spPr bwMode="auto">
          <a:xfrm>
            <a:off x="1981200" y="3886201"/>
            <a:ext cx="838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257300" algn="l"/>
              </a:tabLst>
              <a:defRPr>
                <a:solidFill>
                  <a:schemeClr val="tx1"/>
                </a:solidFill>
                <a:latin typeface="Garamond" panose="02020404030301010803" pitchFamily="18" charset="0"/>
              </a:defRPr>
            </a:lvl1pPr>
            <a:lvl2pPr marL="742950" indent="-285750" eaLnBrk="0" hangingPunct="0">
              <a:tabLst>
                <a:tab pos="1257300" algn="l"/>
              </a:tabLst>
              <a:defRPr>
                <a:solidFill>
                  <a:schemeClr val="tx1"/>
                </a:solidFill>
                <a:latin typeface="Garamond" panose="02020404030301010803" pitchFamily="18" charset="0"/>
              </a:defRPr>
            </a:lvl2pPr>
            <a:lvl3pPr marL="1143000" indent="-228600" eaLnBrk="0" hangingPunct="0">
              <a:tabLst>
                <a:tab pos="1257300" algn="l"/>
              </a:tabLst>
              <a:defRPr>
                <a:solidFill>
                  <a:schemeClr val="tx1"/>
                </a:solidFill>
                <a:latin typeface="Garamond" panose="02020404030301010803" pitchFamily="18" charset="0"/>
              </a:defRPr>
            </a:lvl3pPr>
            <a:lvl4pPr marL="1600200" indent="-228600" eaLnBrk="0" hangingPunct="0">
              <a:tabLst>
                <a:tab pos="1257300" algn="l"/>
              </a:tabLst>
              <a:defRPr>
                <a:solidFill>
                  <a:schemeClr val="tx1"/>
                </a:solidFill>
                <a:latin typeface="Garamond" panose="02020404030301010803" pitchFamily="18" charset="0"/>
              </a:defRPr>
            </a:lvl4pPr>
            <a:lvl5pPr marL="2057400" indent="-228600" eaLnBrk="0" hangingPunct="0">
              <a:tabLst>
                <a:tab pos="1257300"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257300" algn="l"/>
              </a:tabLst>
              <a:defRPr>
                <a:solidFill>
                  <a:schemeClr val="tx1"/>
                </a:solidFill>
                <a:latin typeface="Garamond" panose="02020404030301010803" pitchFamily="18" charset="0"/>
              </a:defRPr>
            </a:lvl9pPr>
          </a:lstStyle>
          <a:p>
            <a:r>
              <a:rPr lang="en-US" altLang="en-US" sz="2400" b="1" i="1">
                <a:latin typeface="Times New Roman" panose="02020603050405020304" pitchFamily="18" charset="0"/>
                <a:cs typeface="Times New Roman" panose="02020603050405020304" pitchFamily="18" charset="0"/>
              </a:rPr>
              <a:t>Socially: 	Protection of personal freedoms and liberties </a:t>
            </a:r>
          </a:p>
        </p:txBody>
      </p:sp>
    </p:spTree>
    <p:extLst>
      <p:ext uri="{BB962C8B-B14F-4D97-AF65-F5344CB8AC3E}">
        <p14:creationId xmlns:p14="http://schemas.microsoft.com/office/powerpoint/2010/main" val="15320294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 from="(-#ppt_w/2)" to="(#ppt_x)" calcmode="lin" valueType="num">
                                      <p:cBhvr>
                                        <p:cTn id="7" dur="600" fill="hold">
                                          <p:stCondLst>
                                            <p:cond delay="0"/>
                                          </p:stCondLst>
                                        </p:cTn>
                                        <p:tgtEl>
                                          <p:spTgt spid="4102"/>
                                        </p:tgtEl>
                                        <p:attrNameLst>
                                          <p:attrName>ppt_x</p:attrName>
                                        </p:attrNameLst>
                                      </p:cBhvr>
                                    </p:anim>
                                    <p:anim from="0" to="-1.0" calcmode="lin" valueType="num">
                                      <p:cBhvr>
                                        <p:cTn id="8" dur="200" decel="50000" autoRev="1" fill="hold">
                                          <p:stCondLst>
                                            <p:cond delay="600"/>
                                          </p:stCondLst>
                                        </p:cTn>
                                        <p:tgtEl>
                                          <p:spTgt spid="4102"/>
                                        </p:tgtEl>
                                        <p:attrNameLst>
                                          <p:attrName>xshear</p:attrName>
                                        </p:attrNameLst>
                                      </p:cBhvr>
                                    </p:anim>
                                    <p:animScale>
                                      <p:cBhvr>
                                        <p:cTn id="9" dur="200" decel="100000" autoRev="1" fill="hold">
                                          <p:stCondLst>
                                            <p:cond delay="600"/>
                                          </p:stCondLst>
                                        </p:cTn>
                                        <p:tgtEl>
                                          <p:spTgt spid="4102"/>
                                        </p:tgtEl>
                                      </p:cBhvr>
                                      <p:from x="100000" y="100000"/>
                                      <p:to x="80000" y="100000"/>
                                    </p:animScale>
                                    <p:anim by="(#ppt_h/3+#ppt_w*0.1)" calcmode="lin" valueType="num">
                                      <p:cBhvr additive="sum">
                                        <p:cTn id="10" dur="200" decel="100000" autoRev="1" fill="hold">
                                          <p:stCondLst>
                                            <p:cond delay="600"/>
                                          </p:stCondLst>
                                        </p:cTn>
                                        <p:tgtEl>
                                          <p:spTgt spid="410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from="(-#ppt_w/2)" to="(#ppt_x)" calcmode="lin" valueType="num">
                                      <p:cBhvr>
                                        <p:cTn id="13" dur="600" fill="hold">
                                          <p:stCondLst>
                                            <p:cond delay="0"/>
                                          </p:stCondLst>
                                        </p:cTn>
                                        <p:tgtEl>
                                          <p:spTgt spid="11"/>
                                        </p:tgtEl>
                                        <p:attrNameLst>
                                          <p:attrName>ppt_x</p:attrName>
                                        </p:attrNameLst>
                                      </p:cBhvr>
                                    </p:anim>
                                    <p:anim from="0" to="-1.0" calcmode="lin" valueType="num">
                                      <p:cBhvr>
                                        <p:cTn id="14" dur="200" decel="50000" autoRev="1" fill="hold">
                                          <p:stCondLst>
                                            <p:cond delay="600"/>
                                          </p:stCondLst>
                                        </p:cTn>
                                        <p:tgtEl>
                                          <p:spTgt spid="11"/>
                                        </p:tgtEl>
                                        <p:attrNameLst>
                                          <p:attrName>xshear</p:attrName>
                                        </p:attrNameLst>
                                      </p:cBhvr>
                                    </p:anim>
                                    <p:animScale>
                                      <p:cBhvr>
                                        <p:cTn id="15" dur="200" decel="100000" autoRev="1" fill="hold">
                                          <p:stCondLst>
                                            <p:cond delay="600"/>
                                          </p:stCondLst>
                                        </p:cTn>
                                        <p:tgtEl>
                                          <p:spTgt spid="11"/>
                                        </p:tgtEl>
                                      </p:cBhvr>
                                      <p:from x="100000" y="100000"/>
                                      <p:to x="80000" y="100000"/>
                                    </p:animScale>
                                    <p:anim by="(#ppt_h/3+#ppt_w*0.1)" calcmode="lin" valueType="num">
                                      <p:cBhvr additive="sum">
                                        <p:cTn id="16" dur="200" decel="100000" autoRev="1" fill="hold">
                                          <p:stCondLst>
                                            <p:cond delay="600"/>
                                          </p:stCondLst>
                                        </p:cTn>
                                        <p:tgtEl>
                                          <p:spTgt spid="11"/>
                                        </p:tgtEl>
                                        <p:attrNameLst>
                                          <p:attrName>ppt_x</p:attrName>
                                        </p:attrNameLst>
                                      </p:cBhvr>
                                    </p:anim>
                                  </p:childTnLst>
                                </p:cTn>
                              </p:par>
                              <p:par>
                                <p:cTn id="17" presetID="34"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from="(-#ppt_w/2)" to="(#ppt_x)" calcmode="lin" valueType="num">
                                      <p:cBhvr>
                                        <p:cTn id="19" dur="600" fill="hold">
                                          <p:stCondLst>
                                            <p:cond delay="0"/>
                                          </p:stCondLst>
                                        </p:cTn>
                                        <p:tgtEl>
                                          <p:spTgt spid="7"/>
                                        </p:tgtEl>
                                        <p:attrNameLst>
                                          <p:attrName>ppt_x</p:attrName>
                                        </p:attrNameLst>
                                      </p:cBhvr>
                                    </p:anim>
                                    <p:anim from="0" to="-1.0" calcmode="lin" valueType="num">
                                      <p:cBhvr>
                                        <p:cTn id="20" dur="200" decel="50000" autoRev="1" fill="hold">
                                          <p:stCondLst>
                                            <p:cond delay="600"/>
                                          </p:stCondLst>
                                        </p:cTn>
                                        <p:tgtEl>
                                          <p:spTgt spid="7"/>
                                        </p:tgtEl>
                                        <p:attrNameLst>
                                          <p:attrName>xshear</p:attrName>
                                        </p:attrNameLst>
                                      </p:cBhvr>
                                    </p:anim>
                                    <p:animScale>
                                      <p:cBhvr>
                                        <p:cTn id="21" dur="200" decel="100000" autoRev="1" fill="hold">
                                          <p:stCondLst>
                                            <p:cond delay="600"/>
                                          </p:stCondLst>
                                        </p:cTn>
                                        <p:tgtEl>
                                          <p:spTgt spid="7"/>
                                        </p:tgtEl>
                                      </p:cBhvr>
                                      <p:from x="100000" y="100000"/>
                                      <p:to x="80000" y="100000"/>
                                    </p:animScale>
                                    <p:anim by="(#ppt_h/3+#ppt_w*0.1)" calcmode="lin" valueType="num">
                                      <p:cBhvr additive="sum">
                                        <p:cTn id="22" dur="200" decel="100000" autoRev="1" fill="hold">
                                          <p:stCondLst>
                                            <p:cond delay="600"/>
                                          </p:stCondLst>
                                        </p:cTn>
                                        <p:tgtEl>
                                          <p:spTgt spid="7"/>
                                        </p:tgtEl>
                                        <p:attrNameLst>
                                          <p:attrName>ppt_x</p:attrName>
                                        </p:attrNameLst>
                                      </p:cBhvr>
                                    </p:anim>
                                  </p:childTnLst>
                                </p:cTn>
                              </p:par>
                              <p:par>
                                <p:cTn id="23" presetID="34" presetClass="entr" presetSubtype="0" fill="hold" grpId="0" nodeType="withEffect">
                                  <p:stCondLst>
                                    <p:cond delay="0"/>
                                  </p:stCondLst>
                                  <p:childTnLst>
                                    <p:set>
                                      <p:cBhvr>
                                        <p:cTn id="24" dur="1" fill="hold">
                                          <p:stCondLst>
                                            <p:cond delay="0"/>
                                          </p:stCondLst>
                                        </p:cTn>
                                        <p:tgtEl>
                                          <p:spTgt spid="4101"/>
                                        </p:tgtEl>
                                        <p:attrNameLst>
                                          <p:attrName>style.visibility</p:attrName>
                                        </p:attrNameLst>
                                      </p:cBhvr>
                                      <p:to>
                                        <p:strVal val="visible"/>
                                      </p:to>
                                    </p:set>
                                    <p:anim from="(-#ppt_w/2)" to="(#ppt_x)" calcmode="lin" valueType="num">
                                      <p:cBhvr>
                                        <p:cTn id="25" dur="600" fill="hold">
                                          <p:stCondLst>
                                            <p:cond delay="0"/>
                                          </p:stCondLst>
                                        </p:cTn>
                                        <p:tgtEl>
                                          <p:spTgt spid="4101"/>
                                        </p:tgtEl>
                                        <p:attrNameLst>
                                          <p:attrName>ppt_x</p:attrName>
                                        </p:attrNameLst>
                                      </p:cBhvr>
                                    </p:anim>
                                    <p:anim from="0" to="-1.0" calcmode="lin" valueType="num">
                                      <p:cBhvr>
                                        <p:cTn id="26" dur="200" decel="50000" autoRev="1" fill="hold">
                                          <p:stCondLst>
                                            <p:cond delay="600"/>
                                          </p:stCondLst>
                                        </p:cTn>
                                        <p:tgtEl>
                                          <p:spTgt spid="4101"/>
                                        </p:tgtEl>
                                        <p:attrNameLst>
                                          <p:attrName>xshear</p:attrName>
                                        </p:attrNameLst>
                                      </p:cBhvr>
                                    </p:anim>
                                    <p:animScale>
                                      <p:cBhvr>
                                        <p:cTn id="27" dur="200" decel="100000" autoRev="1" fill="hold">
                                          <p:stCondLst>
                                            <p:cond delay="600"/>
                                          </p:stCondLst>
                                        </p:cTn>
                                        <p:tgtEl>
                                          <p:spTgt spid="4101"/>
                                        </p:tgtEl>
                                      </p:cBhvr>
                                      <p:from x="100000" y="100000"/>
                                      <p:to x="80000" y="100000"/>
                                    </p:animScale>
                                    <p:anim by="(#ppt_h/3+#ppt_w*0.1)" calcmode="lin" valueType="num">
                                      <p:cBhvr additive="sum">
                                        <p:cTn id="28" dur="200" decel="100000" autoRev="1" fill="hold">
                                          <p:stCondLst>
                                            <p:cond delay="600"/>
                                          </p:stCondLst>
                                        </p:cTn>
                                        <p:tgtEl>
                                          <p:spTgt spid="4101"/>
                                        </p:tgtEl>
                                        <p:attrNameLst>
                                          <p:attrName>ppt_x</p:attrName>
                                        </p:attrNameLst>
                                      </p:cBhvr>
                                    </p:anim>
                                  </p:childTnLst>
                                </p:cTn>
                              </p:par>
                              <p:par>
                                <p:cTn id="29" presetID="34"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from="(-#ppt_w/2)" to="(#ppt_x)" calcmode="lin" valueType="num">
                                      <p:cBhvr>
                                        <p:cTn id="31" dur="600" fill="hold">
                                          <p:stCondLst>
                                            <p:cond delay="0"/>
                                          </p:stCondLst>
                                        </p:cTn>
                                        <p:tgtEl>
                                          <p:spTgt spid="8"/>
                                        </p:tgtEl>
                                        <p:attrNameLst>
                                          <p:attrName>ppt_x</p:attrName>
                                        </p:attrNameLst>
                                      </p:cBhvr>
                                    </p:anim>
                                    <p:anim from="0" to="-1.0" calcmode="lin" valueType="num">
                                      <p:cBhvr>
                                        <p:cTn id="32" dur="200" decel="50000" autoRev="1" fill="hold">
                                          <p:stCondLst>
                                            <p:cond delay="600"/>
                                          </p:stCondLst>
                                        </p:cTn>
                                        <p:tgtEl>
                                          <p:spTgt spid="8"/>
                                        </p:tgtEl>
                                        <p:attrNameLst>
                                          <p:attrName>xshear</p:attrName>
                                        </p:attrNameLst>
                                      </p:cBhvr>
                                    </p:anim>
                                    <p:animScale>
                                      <p:cBhvr>
                                        <p:cTn id="33" dur="200" decel="100000" autoRev="1" fill="hold">
                                          <p:stCondLst>
                                            <p:cond delay="600"/>
                                          </p:stCondLst>
                                        </p:cTn>
                                        <p:tgtEl>
                                          <p:spTgt spid="8"/>
                                        </p:tgtEl>
                                      </p:cBhvr>
                                      <p:from x="100000" y="100000"/>
                                      <p:to x="80000" y="100000"/>
                                    </p:animScale>
                                    <p:anim by="(#ppt_h/3+#ppt_w*0.1)" calcmode="lin" valueType="num">
                                      <p:cBhvr additive="sum">
                                        <p:cTn id="34" dur="200" decel="100000" autoRev="1" fill="hold">
                                          <p:stCondLst>
                                            <p:cond delay="600"/>
                                          </p:stCondLst>
                                        </p:cTn>
                                        <p:tgtEl>
                                          <p:spTgt spid="8"/>
                                        </p:tgtEl>
                                        <p:attrNameLst>
                                          <p:attrName>ppt_x</p:attrName>
                                        </p:attrNameLst>
                                      </p:cBhvr>
                                    </p:anim>
                                  </p:childTnLst>
                                </p:cTn>
                              </p:par>
                              <p:par>
                                <p:cTn id="35" presetID="34"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from="(-#ppt_w/2)" to="(#ppt_x)" calcmode="lin" valueType="num">
                                      <p:cBhvr>
                                        <p:cTn id="37" dur="600" fill="hold">
                                          <p:stCondLst>
                                            <p:cond delay="0"/>
                                          </p:stCondLst>
                                        </p:cTn>
                                        <p:tgtEl>
                                          <p:spTgt spid="10"/>
                                        </p:tgtEl>
                                        <p:attrNameLst>
                                          <p:attrName>ppt_x</p:attrName>
                                        </p:attrNameLst>
                                      </p:cBhvr>
                                    </p:anim>
                                    <p:anim from="0" to="-1.0" calcmode="lin" valueType="num">
                                      <p:cBhvr>
                                        <p:cTn id="38" dur="200" decel="50000" autoRev="1" fill="hold">
                                          <p:stCondLst>
                                            <p:cond delay="600"/>
                                          </p:stCondLst>
                                        </p:cTn>
                                        <p:tgtEl>
                                          <p:spTgt spid="10"/>
                                        </p:tgtEl>
                                        <p:attrNameLst>
                                          <p:attrName>xshear</p:attrName>
                                        </p:attrNameLst>
                                      </p:cBhvr>
                                    </p:anim>
                                    <p:animScale>
                                      <p:cBhvr>
                                        <p:cTn id="39" dur="200" decel="100000" autoRev="1" fill="hold">
                                          <p:stCondLst>
                                            <p:cond delay="600"/>
                                          </p:stCondLst>
                                        </p:cTn>
                                        <p:tgtEl>
                                          <p:spTgt spid="10"/>
                                        </p:tgtEl>
                                      </p:cBhvr>
                                      <p:from x="100000" y="100000"/>
                                      <p:to x="80000" y="100000"/>
                                    </p:animScale>
                                    <p:anim by="(#ppt_h/3+#ppt_w*0.1)" calcmode="lin" valueType="num">
                                      <p:cBhvr additive="sum">
                                        <p:cTn id="40" dur="200" decel="100000" autoRev="1" fill="hold">
                                          <p:stCondLst>
                                            <p:cond delay="600"/>
                                          </p:stCondLst>
                                        </p:cTn>
                                        <p:tgtEl>
                                          <p:spTgt spid="10"/>
                                        </p:tgtEl>
                                        <p:attrNameLst>
                                          <p:attrName>ppt_x</p:attrName>
                                        </p:attrNameLst>
                                      </p:cBhvr>
                                    </p:anim>
                                  </p:childTnLst>
                                </p:cTn>
                              </p:par>
                              <p:par>
                                <p:cTn id="41" presetID="34"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from="(-#ppt_w/2)" to="(#ppt_x)" calcmode="lin" valueType="num">
                                      <p:cBhvr>
                                        <p:cTn id="43" dur="600" fill="hold">
                                          <p:stCondLst>
                                            <p:cond delay="0"/>
                                          </p:stCondLst>
                                        </p:cTn>
                                        <p:tgtEl>
                                          <p:spTgt spid="9"/>
                                        </p:tgtEl>
                                        <p:attrNameLst>
                                          <p:attrName>ppt_x</p:attrName>
                                        </p:attrNameLst>
                                      </p:cBhvr>
                                    </p:anim>
                                    <p:anim from="0" to="-1.0" calcmode="lin" valueType="num">
                                      <p:cBhvr>
                                        <p:cTn id="44" dur="200" decel="50000" autoRev="1" fill="hold">
                                          <p:stCondLst>
                                            <p:cond delay="600"/>
                                          </p:stCondLst>
                                        </p:cTn>
                                        <p:tgtEl>
                                          <p:spTgt spid="9"/>
                                        </p:tgtEl>
                                        <p:attrNameLst>
                                          <p:attrName>xshear</p:attrName>
                                        </p:attrNameLst>
                                      </p:cBhvr>
                                    </p:anim>
                                    <p:animScale>
                                      <p:cBhvr>
                                        <p:cTn id="45" dur="200" decel="100000" autoRev="1" fill="hold">
                                          <p:stCondLst>
                                            <p:cond delay="600"/>
                                          </p:stCondLst>
                                        </p:cTn>
                                        <p:tgtEl>
                                          <p:spTgt spid="9"/>
                                        </p:tgtEl>
                                      </p:cBhvr>
                                      <p:from x="100000" y="100000"/>
                                      <p:to x="80000" y="100000"/>
                                    </p:animScale>
                                    <p:anim by="(#ppt_h/3+#ppt_w*0.1)" calcmode="lin" valueType="num">
                                      <p:cBhvr additive="sum">
                                        <p:cTn id="46" dur="200" decel="100000" autoRev="1" fill="hold">
                                          <p:stCondLst>
                                            <p:cond delay="600"/>
                                          </p:stCondLst>
                                        </p:cTn>
                                        <p:tgtEl>
                                          <p:spTgt spid="9"/>
                                        </p:tgtEl>
                                        <p:attrNameLst>
                                          <p:attrName>ppt_x</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4"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from="(-#ppt_w/2)" to="(#ppt_x)" calcmode="lin" valueType="num">
                                      <p:cBhvr>
                                        <p:cTn id="51" dur="600" fill="hold">
                                          <p:stCondLst>
                                            <p:cond delay="0"/>
                                          </p:stCondLst>
                                        </p:cTn>
                                        <p:tgtEl>
                                          <p:spTgt spid="13"/>
                                        </p:tgtEl>
                                        <p:attrNameLst>
                                          <p:attrName>ppt_x</p:attrName>
                                        </p:attrNameLst>
                                      </p:cBhvr>
                                    </p:anim>
                                    <p:anim from="0" to="-1.0" calcmode="lin" valueType="num">
                                      <p:cBhvr>
                                        <p:cTn id="52" dur="200" decel="50000" autoRev="1" fill="hold">
                                          <p:stCondLst>
                                            <p:cond delay="600"/>
                                          </p:stCondLst>
                                        </p:cTn>
                                        <p:tgtEl>
                                          <p:spTgt spid="13"/>
                                        </p:tgtEl>
                                        <p:attrNameLst>
                                          <p:attrName>xshear</p:attrName>
                                        </p:attrNameLst>
                                      </p:cBhvr>
                                    </p:anim>
                                    <p:animScale>
                                      <p:cBhvr>
                                        <p:cTn id="53" dur="200" decel="100000" autoRev="1" fill="hold">
                                          <p:stCondLst>
                                            <p:cond delay="600"/>
                                          </p:stCondLst>
                                        </p:cTn>
                                        <p:tgtEl>
                                          <p:spTgt spid="13"/>
                                        </p:tgtEl>
                                      </p:cBhvr>
                                      <p:from x="100000" y="100000"/>
                                      <p:to x="80000" y="100000"/>
                                    </p:animScale>
                                    <p:anim by="(#ppt_h/3+#ppt_w*0.1)" calcmode="lin" valueType="num">
                                      <p:cBhvr additive="sum">
                                        <p:cTn id="54" dur="200" decel="100000" autoRev="1" fill="hold">
                                          <p:stCondLst>
                                            <p:cond delay="600"/>
                                          </p:stCondLst>
                                        </p:cTn>
                                        <p:tgtEl>
                                          <p:spTgt spid="13"/>
                                        </p:tgtEl>
                                        <p:attrNameLst>
                                          <p:attrName>ppt_x</p:attrName>
                                        </p:attrNameLst>
                                      </p:cBhvr>
                                    </p:anim>
                                  </p:childTnLst>
                                </p:cTn>
                              </p:par>
                              <p:par>
                                <p:cTn id="55" presetID="34"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from="(-#ppt_w/2)" to="(#ppt_x)" calcmode="lin" valueType="num">
                                      <p:cBhvr>
                                        <p:cTn id="57" dur="600" fill="hold">
                                          <p:stCondLst>
                                            <p:cond delay="0"/>
                                          </p:stCondLst>
                                        </p:cTn>
                                        <p:tgtEl>
                                          <p:spTgt spid="18"/>
                                        </p:tgtEl>
                                        <p:attrNameLst>
                                          <p:attrName>ppt_x</p:attrName>
                                        </p:attrNameLst>
                                      </p:cBhvr>
                                    </p:anim>
                                    <p:anim from="0" to="-1.0" calcmode="lin" valueType="num">
                                      <p:cBhvr>
                                        <p:cTn id="58" dur="200" decel="50000" autoRev="1" fill="hold">
                                          <p:stCondLst>
                                            <p:cond delay="600"/>
                                          </p:stCondLst>
                                        </p:cTn>
                                        <p:tgtEl>
                                          <p:spTgt spid="18"/>
                                        </p:tgtEl>
                                        <p:attrNameLst>
                                          <p:attrName>xshear</p:attrName>
                                        </p:attrNameLst>
                                      </p:cBhvr>
                                    </p:anim>
                                    <p:animScale>
                                      <p:cBhvr>
                                        <p:cTn id="59" dur="200" decel="100000" autoRev="1" fill="hold">
                                          <p:stCondLst>
                                            <p:cond delay="600"/>
                                          </p:stCondLst>
                                        </p:cTn>
                                        <p:tgtEl>
                                          <p:spTgt spid="18"/>
                                        </p:tgtEl>
                                      </p:cBhvr>
                                      <p:from x="100000" y="100000"/>
                                      <p:to x="80000" y="100000"/>
                                    </p:animScale>
                                    <p:anim by="(#ppt_h/3+#ppt_w*0.1)" calcmode="lin" valueType="num">
                                      <p:cBhvr additive="sum">
                                        <p:cTn id="60" dur="200" decel="100000" autoRev="1" fill="hold">
                                          <p:stCondLst>
                                            <p:cond delay="600"/>
                                          </p:stCondLst>
                                        </p:cTn>
                                        <p:tgtEl>
                                          <p:spTgt spid="18"/>
                                        </p:tgtEl>
                                        <p:attrNameLst>
                                          <p:attrName>ppt_x</p:attrName>
                                        </p:attrNameLst>
                                      </p:cBhvr>
                                    </p:anim>
                                  </p:childTnLst>
                                </p:cTn>
                              </p:par>
                              <p:par>
                                <p:cTn id="61" presetID="34"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from="(-#ppt_w/2)" to="(#ppt_x)" calcmode="lin" valueType="num">
                                      <p:cBhvr>
                                        <p:cTn id="63" dur="600" fill="hold">
                                          <p:stCondLst>
                                            <p:cond delay="0"/>
                                          </p:stCondLst>
                                        </p:cTn>
                                        <p:tgtEl>
                                          <p:spTgt spid="14"/>
                                        </p:tgtEl>
                                        <p:attrNameLst>
                                          <p:attrName>ppt_x</p:attrName>
                                        </p:attrNameLst>
                                      </p:cBhvr>
                                    </p:anim>
                                    <p:anim from="0" to="-1.0" calcmode="lin" valueType="num">
                                      <p:cBhvr>
                                        <p:cTn id="64" dur="200" decel="50000" autoRev="1" fill="hold">
                                          <p:stCondLst>
                                            <p:cond delay="600"/>
                                          </p:stCondLst>
                                        </p:cTn>
                                        <p:tgtEl>
                                          <p:spTgt spid="14"/>
                                        </p:tgtEl>
                                        <p:attrNameLst>
                                          <p:attrName>xshear</p:attrName>
                                        </p:attrNameLst>
                                      </p:cBhvr>
                                    </p:anim>
                                    <p:animScale>
                                      <p:cBhvr>
                                        <p:cTn id="65" dur="200" decel="100000" autoRev="1" fill="hold">
                                          <p:stCondLst>
                                            <p:cond delay="600"/>
                                          </p:stCondLst>
                                        </p:cTn>
                                        <p:tgtEl>
                                          <p:spTgt spid="14"/>
                                        </p:tgtEl>
                                      </p:cBhvr>
                                      <p:from x="100000" y="100000"/>
                                      <p:to x="80000" y="100000"/>
                                    </p:animScale>
                                    <p:anim by="(#ppt_h/3+#ppt_w*0.1)" calcmode="lin" valueType="num">
                                      <p:cBhvr additive="sum">
                                        <p:cTn id="66" dur="200" decel="100000" autoRev="1" fill="hold">
                                          <p:stCondLst>
                                            <p:cond delay="600"/>
                                          </p:stCondLst>
                                        </p:cTn>
                                        <p:tgtEl>
                                          <p:spTgt spid="14"/>
                                        </p:tgtEl>
                                        <p:attrNameLst>
                                          <p:attrName>ppt_x</p:attrName>
                                        </p:attrNameLst>
                                      </p:cBhvr>
                                    </p:anim>
                                  </p:childTnLst>
                                </p:cTn>
                              </p:par>
                              <p:par>
                                <p:cTn id="67" presetID="34"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from="(-#ppt_w/2)" to="(#ppt_x)" calcmode="lin" valueType="num">
                                      <p:cBhvr>
                                        <p:cTn id="69" dur="600" fill="hold">
                                          <p:stCondLst>
                                            <p:cond delay="0"/>
                                          </p:stCondLst>
                                        </p:cTn>
                                        <p:tgtEl>
                                          <p:spTgt spid="12"/>
                                        </p:tgtEl>
                                        <p:attrNameLst>
                                          <p:attrName>ppt_x</p:attrName>
                                        </p:attrNameLst>
                                      </p:cBhvr>
                                    </p:anim>
                                    <p:anim from="0" to="-1.0" calcmode="lin" valueType="num">
                                      <p:cBhvr>
                                        <p:cTn id="70" dur="200" decel="50000" autoRev="1" fill="hold">
                                          <p:stCondLst>
                                            <p:cond delay="600"/>
                                          </p:stCondLst>
                                        </p:cTn>
                                        <p:tgtEl>
                                          <p:spTgt spid="12"/>
                                        </p:tgtEl>
                                        <p:attrNameLst>
                                          <p:attrName>xshear</p:attrName>
                                        </p:attrNameLst>
                                      </p:cBhvr>
                                    </p:anim>
                                    <p:animScale>
                                      <p:cBhvr>
                                        <p:cTn id="71" dur="200" decel="100000" autoRev="1" fill="hold">
                                          <p:stCondLst>
                                            <p:cond delay="600"/>
                                          </p:stCondLst>
                                        </p:cTn>
                                        <p:tgtEl>
                                          <p:spTgt spid="12"/>
                                        </p:tgtEl>
                                      </p:cBhvr>
                                      <p:from x="100000" y="100000"/>
                                      <p:to x="80000" y="100000"/>
                                    </p:animScale>
                                    <p:anim by="(#ppt_h/3+#ppt_w*0.1)" calcmode="lin" valueType="num">
                                      <p:cBhvr additive="sum">
                                        <p:cTn id="72" dur="200" decel="100000" autoRev="1" fill="hold">
                                          <p:stCondLst>
                                            <p:cond delay="600"/>
                                          </p:stCondLst>
                                        </p:cTn>
                                        <p:tgtEl>
                                          <p:spTgt spid="12"/>
                                        </p:tgtEl>
                                        <p:attrNameLst>
                                          <p:attrName>ppt_x</p:attrName>
                                        </p:attrNameLst>
                                      </p:cBhvr>
                                    </p:anim>
                                  </p:childTnLst>
                                </p:cTn>
                              </p:par>
                              <p:par>
                                <p:cTn id="73" presetID="34"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 from="(-#ppt_w/2)" to="(#ppt_x)" calcmode="lin" valueType="num">
                                      <p:cBhvr>
                                        <p:cTn id="75" dur="600" fill="hold">
                                          <p:stCondLst>
                                            <p:cond delay="0"/>
                                          </p:stCondLst>
                                        </p:cTn>
                                        <p:tgtEl>
                                          <p:spTgt spid="15"/>
                                        </p:tgtEl>
                                        <p:attrNameLst>
                                          <p:attrName>ppt_x</p:attrName>
                                        </p:attrNameLst>
                                      </p:cBhvr>
                                    </p:anim>
                                    <p:anim from="0" to="-1.0" calcmode="lin" valueType="num">
                                      <p:cBhvr>
                                        <p:cTn id="76" dur="200" decel="50000" autoRev="1" fill="hold">
                                          <p:stCondLst>
                                            <p:cond delay="600"/>
                                          </p:stCondLst>
                                        </p:cTn>
                                        <p:tgtEl>
                                          <p:spTgt spid="15"/>
                                        </p:tgtEl>
                                        <p:attrNameLst>
                                          <p:attrName>xshear</p:attrName>
                                        </p:attrNameLst>
                                      </p:cBhvr>
                                    </p:anim>
                                    <p:animScale>
                                      <p:cBhvr>
                                        <p:cTn id="77" dur="200" decel="100000" autoRev="1" fill="hold">
                                          <p:stCondLst>
                                            <p:cond delay="600"/>
                                          </p:stCondLst>
                                        </p:cTn>
                                        <p:tgtEl>
                                          <p:spTgt spid="15"/>
                                        </p:tgtEl>
                                      </p:cBhvr>
                                      <p:from x="100000" y="100000"/>
                                      <p:to x="80000" y="100000"/>
                                    </p:animScale>
                                    <p:anim by="(#ppt_h/3+#ppt_w*0.1)" calcmode="lin" valueType="num">
                                      <p:cBhvr additive="sum">
                                        <p:cTn id="78" dur="200" decel="100000" autoRev="1" fill="hold">
                                          <p:stCondLst>
                                            <p:cond delay="600"/>
                                          </p:stCondLst>
                                        </p:cTn>
                                        <p:tgtEl>
                                          <p:spTgt spid="15"/>
                                        </p:tgtEl>
                                        <p:attrNameLst>
                                          <p:attrName>ppt_x</p:attrName>
                                        </p:attrNameLst>
                                      </p:cBhvr>
                                    </p:anim>
                                  </p:childTnLst>
                                </p:cTn>
                              </p:par>
                              <p:par>
                                <p:cTn id="79" presetID="34"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from="(-#ppt_w/2)" to="(#ppt_x)" calcmode="lin" valueType="num">
                                      <p:cBhvr>
                                        <p:cTn id="81" dur="600" fill="hold">
                                          <p:stCondLst>
                                            <p:cond delay="0"/>
                                          </p:stCondLst>
                                        </p:cTn>
                                        <p:tgtEl>
                                          <p:spTgt spid="17"/>
                                        </p:tgtEl>
                                        <p:attrNameLst>
                                          <p:attrName>ppt_x</p:attrName>
                                        </p:attrNameLst>
                                      </p:cBhvr>
                                    </p:anim>
                                    <p:anim from="0" to="-1.0" calcmode="lin" valueType="num">
                                      <p:cBhvr>
                                        <p:cTn id="82" dur="200" decel="50000" autoRev="1" fill="hold">
                                          <p:stCondLst>
                                            <p:cond delay="600"/>
                                          </p:stCondLst>
                                        </p:cTn>
                                        <p:tgtEl>
                                          <p:spTgt spid="17"/>
                                        </p:tgtEl>
                                        <p:attrNameLst>
                                          <p:attrName>xshear</p:attrName>
                                        </p:attrNameLst>
                                      </p:cBhvr>
                                    </p:anim>
                                    <p:animScale>
                                      <p:cBhvr>
                                        <p:cTn id="83" dur="200" decel="100000" autoRev="1" fill="hold">
                                          <p:stCondLst>
                                            <p:cond delay="600"/>
                                          </p:stCondLst>
                                        </p:cTn>
                                        <p:tgtEl>
                                          <p:spTgt spid="17"/>
                                        </p:tgtEl>
                                      </p:cBhvr>
                                      <p:from x="100000" y="100000"/>
                                      <p:to x="80000" y="100000"/>
                                    </p:animScale>
                                    <p:anim by="(#ppt_h/3+#ppt_w*0.1)" calcmode="lin" valueType="num">
                                      <p:cBhvr additive="sum">
                                        <p:cTn id="84" dur="200" decel="100000" autoRev="1" fill="hold">
                                          <p:stCondLst>
                                            <p:cond delay="600"/>
                                          </p:stCondLst>
                                        </p:cTn>
                                        <p:tgtEl>
                                          <p:spTgt spid="17"/>
                                        </p:tgtEl>
                                        <p:attrNameLst>
                                          <p:attrName>ppt_x</p:attrName>
                                        </p:attrNameLst>
                                      </p:cBhvr>
                                    </p:anim>
                                  </p:childTnLst>
                                </p:cTn>
                              </p:par>
                              <p:par>
                                <p:cTn id="85" presetID="34"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 from="(-#ppt_w/2)" to="(#ppt_x)" calcmode="lin" valueType="num">
                                      <p:cBhvr>
                                        <p:cTn id="87" dur="600" fill="hold">
                                          <p:stCondLst>
                                            <p:cond delay="0"/>
                                          </p:stCondLst>
                                        </p:cTn>
                                        <p:tgtEl>
                                          <p:spTgt spid="16"/>
                                        </p:tgtEl>
                                        <p:attrNameLst>
                                          <p:attrName>ppt_x</p:attrName>
                                        </p:attrNameLst>
                                      </p:cBhvr>
                                    </p:anim>
                                    <p:anim from="0" to="-1.0" calcmode="lin" valueType="num">
                                      <p:cBhvr>
                                        <p:cTn id="88" dur="200" decel="50000" autoRev="1" fill="hold">
                                          <p:stCondLst>
                                            <p:cond delay="600"/>
                                          </p:stCondLst>
                                        </p:cTn>
                                        <p:tgtEl>
                                          <p:spTgt spid="16"/>
                                        </p:tgtEl>
                                        <p:attrNameLst>
                                          <p:attrName>xshear</p:attrName>
                                        </p:attrNameLst>
                                      </p:cBhvr>
                                    </p:anim>
                                    <p:animScale>
                                      <p:cBhvr>
                                        <p:cTn id="89" dur="200" decel="100000" autoRev="1" fill="hold">
                                          <p:stCondLst>
                                            <p:cond delay="600"/>
                                          </p:stCondLst>
                                        </p:cTn>
                                        <p:tgtEl>
                                          <p:spTgt spid="16"/>
                                        </p:tgtEl>
                                      </p:cBhvr>
                                      <p:from x="100000" y="100000"/>
                                      <p:to x="80000" y="100000"/>
                                    </p:animScale>
                                    <p:anim by="(#ppt_h/3+#ppt_w*0.1)" calcmode="lin" valueType="num">
                                      <p:cBhvr additive="sum">
                                        <p:cTn id="90" dur="200" decel="100000" autoRev="1" fill="hold">
                                          <p:stCondLst>
                                            <p:cond delay="600"/>
                                          </p:stCondLst>
                                        </p:cTn>
                                        <p:tgtEl>
                                          <p:spTgt spid="16"/>
                                        </p:tgtEl>
                                        <p:attrNameLst>
                                          <p:attrName>ppt_x</p:attrName>
                                        </p:attrNameLst>
                                      </p:cBhvr>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4"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 from="(-#ppt_w/2)" to="(#ppt_x)" calcmode="lin" valueType="num">
                                      <p:cBhvr>
                                        <p:cTn id="95" dur="600" fill="hold">
                                          <p:stCondLst>
                                            <p:cond delay="0"/>
                                          </p:stCondLst>
                                        </p:cTn>
                                        <p:tgtEl>
                                          <p:spTgt spid="19"/>
                                        </p:tgtEl>
                                        <p:attrNameLst>
                                          <p:attrName>ppt_x</p:attrName>
                                        </p:attrNameLst>
                                      </p:cBhvr>
                                    </p:anim>
                                    <p:anim from="0" to="-1.0" calcmode="lin" valueType="num">
                                      <p:cBhvr>
                                        <p:cTn id="96" dur="200" decel="50000" autoRev="1" fill="hold">
                                          <p:stCondLst>
                                            <p:cond delay="600"/>
                                          </p:stCondLst>
                                        </p:cTn>
                                        <p:tgtEl>
                                          <p:spTgt spid="19"/>
                                        </p:tgtEl>
                                        <p:attrNameLst>
                                          <p:attrName>xshear</p:attrName>
                                        </p:attrNameLst>
                                      </p:cBhvr>
                                    </p:anim>
                                    <p:animScale>
                                      <p:cBhvr>
                                        <p:cTn id="97" dur="200" decel="100000" autoRev="1" fill="hold">
                                          <p:stCondLst>
                                            <p:cond delay="600"/>
                                          </p:stCondLst>
                                        </p:cTn>
                                        <p:tgtEl>
                                          <p:spTgt spid="19"/>
                                        </p:tgtEl>
                                      </p:cBhvr>
                                      <p:from x="100000" y="100000"/>
                                      <p:to x="80000" y="100000"/>
                                    </p:animScale>
                                    <p:anim by="(#ppt_h/3+#ppt_w*0.1)" calcmode="lin" valueType="num">
                                      <p:cBhvr additive="sum">
                                        <p:cTn id="98" dur="200" decel="100000" autoRev="1" fill="hold">
                                          <p:stCondLst>
                                            <p:cond delay="600"/>
                                          </p:stCondLst>
                                        </p:cTn>
                                        <p:tgtEl>
                                          <p:spTgt spid="19"/>
                                        </p:tgtEl>
                                        <p:attrNameLst>
                                          <p:attrName>ppt_x</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34" presetClass="entr"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from="(-#ppt_w/2)" to="(#ppt_x)" calcmode="lin" valueType="num">
                                      <p:cBhvr>
                                        <p:cTn id="103" dur="600" fill="hold">
                                          <p:stCondLst>
                                            <p:cond delay="0"/>
                                          </p:stCondLst>
                                        </p:cTn>
                                        <p:tgtEl>
                                          <p:spTgt spid="21"/>
                                        </p:tgtEl>
                                        <p:attrNameLst>
                                          <p:attrName>ppt_x</p:attrName>
                                        </p:attrNameLst>
                                      </p:cBhvr>
                                    </p:anim>
                                    <p:anim from="0" to="-1.0" calcmode="lin" valueType="num">
                                      <p:cBhvr>
                                        <p:cTn id="104" dur="200" decel="50000" autoRev="1" fill="hold">
                                          <p:stCondLst>
                                            <p:cond delay="600"/>
                                          </p:stCondLst>
                                        </p:cTn>
                                        <p:tgtEl>
                                          <p:spTgt spid="21"/>
                                        </p:tgtEl>
                                        <p:attrNameLst>
                                          <p:attrName>xshear</p:attrName>
                                        </p:attrNameLst>
                                      </p:cBhvr>
                                    </p:anim>
                                    <p:animScale>
                                      <p:cBhvr>
                                        <p:cTn id="105" dur="200" decel="100000" autoRev="1" fill="hold">
                                          <p:stCondLst>
                                            <p:cond delay="600"/>
                                          </p:stCondLst>
                                        </p:cTn>
                                        <p:tgtEl>
                                          <p:spTgt spid="21"/>
                                        </p:tgtEl>
                                      </p:cBhvr>
                                      <p:from x="100000" y="100000"/>
                                      <p:to x="80000" y="100000"/>
                                    </p:animScale>
                                    <p:anim by="(#ppt_h/3+#ppt_w*0.1)" calcmode="lin" valueType="num">
                                      <p:cBhvr additive="sum">
                                        <p:cTn id="106" dur="200" decel="100000" autoRev="1" fill="hold">
                                          <p:stCondLst>
                                            <p:cond delay="600"/>
                                          </p:stCondLst>
                                        </p:cTn>
                                        <p:tgtEl>
                                          <p:spTgt spid="21"/>
                                        </p:tgtEl>
                                        <p:attrNameLst>
                                          <p:attrName>ppt_x</p:attrName>
                                        </p:attrNameLst>
                                      </p:cBhvr>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4"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from="(-#ppt_w/2)" to="(#ppt_x)" calcmode="lin" valueType="num">
                                      <p:cBhvr>
                                        <p:cTn id="111" dur="600" fill="hold">
                                          <p:stCondLst>
                                            <p:cond delay="0"/>
                                          </p:stCondLst>
                                        </p:cTn>
                                        <p:tgtEl>
                                          <p:spTgt spid="20"/>
                                        </p:tgtEl>
                                        <p:attrNameLst>
                                          <p:attrName>ppt_x</p:attrName>
                                        </p:attrNameLst>
                                      </p:cBhvr>
                                    </p:anim>
                                    <p:anim from="0" to="-1.0" calcmode="lin" valueType="num">
                                      <p:cBhvr>
                                        <p:cTn id="112" dur="200" decel="50000" autoRev="1" fill="hold">
                                          <p:stCondLst>
                                            <p:cond delay="600"/>
                                          </p:stCondLst>
                                        </p:cTn>
                                        <p:tgtEl>
                                          <p:spTgt spid="20"/>
                                        </p:tgtEl>
                                        <p:attrNameLst>
                                          <p:attrName>xshear</p:attrName>
                                        </p:attrNameLst>
                                      </p:cBhvr>
                                    </p:anim>
                                    <p:animScale>
                                      <p:cBhvr>
                                        <p:cTn id="113" dur="200" decel="100000" autoRev="1" fill="hold">
                                          <p:stCondLst>
                                            <p:cond delay="600"/>
                                          </p:stCondLst>
                                        </p:cTn>
                                        <p:tgtEl>
                                          <p:spTgt spid="20"/>
                                        </p:tgtEl>
                                      </p:cBhvr>
                                      <p:from x="100000" y="100000"/>
                                      <p:to x="80000" y="100000"/>
                                    </p:animScale>
                                    <p:anim by="(#ppt_h/3+#ppt_w*0.1)" calcmode="lin" valueType="num">
                                      <p:cBhvr additive="sum">
                                        <p:cTn id="114" dur="200" decel="100000" autoRev="1" fill="hold">
                                          <p:stCondLst>
                                            <p:cond delay="600"/>
                                          </p:stCondLst>
                                        </p:cTn>
                                        <p:tgtEl>
                                          <p:spTgt spid="20"/>
                                        </p:tgtEl>
                                        <p:attrNameLst>
                                          <p:attrName>ppt_x</p:attrName>
                                        </p:attrNameLst>
                                      </p:cBhvr>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4" presetClass="entr"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 from="(-#ppt_w/2)" to="(#ppt_x)" calcmode="lin" valueType="num">
                                      <p:cBhvr>
                                        <p:cTn id="119" dur="600" fill="hold">
                                          <p:stCondLst>
                                            <p:cond delay="0"/>
                                          </p:stCondLst>
                                        </p:cTn>
                                        <p:tgtEl>
                                          <p:spTgt spid="22"/>
                                        </p:tgtEl>
                                        <p:attrNameLst>
                                          <p:attrName>ppt_x</p:attrName>
                                        </p:attrNameLst>
                                      </p:cBhvr>
                                    </p:anim>
                                    <p:anim from="0" to="-1.0" calcmode="lin" valueType="num">
                                      <p:cBhvr>
                                        <p:cTn id="120" dur="200" decel="50000" autoRev="1" fill="hold">
                                          <p:stCondLst>
                                            <p:cond delay="600"/>
                                          </p:stCondLst>
                                        </p:cTn>
                                        <p:tgtEl>
                                          <p:spTgt spid="22"/>
                                        </p:tgtEl>
                                        <p:attrNameLst>
                                          <p:attrName>xshear</p:attrName>
                                        </p:attrNameLst>
                                      </p:cBhvr>
                                    </p:anim>
                                    <p:animScale>
                                      <p:cBhvr>
                                        <p:cTn id="121" dur="200" decel="100000" autoRev="1" fill="hold">
                                          <p:stCondLst>
                                            <p:cond delay="600"/>
                                          </p:stCondLst>
                                        </p:cTn>
                                        <p:tgtEl>
                                          <p:spTgt spid="22"/>
                                        </p:tgtEl>
                                      </p:cBhvr>
                                      <p:from x="100000" y="100000"/>
                                      <p:to x="80000" y="100000"/>
                                    </p:animScale>
                                    <p:anim by="(#ppt_h/3+#ppt_w*0.1)" calcmode="lin" valueType="num">
                                      <p:cBhvr additive="sum">
                                        <p:cTn id="122" dur="200" decel="100000" autoRev="1" fill="hold">
                                          <p:stCondLst>
                                            <p:cond delay="600"/>
                                          </p:stCondLst>
                                        </p:cTn>
                                        <p:tgtEl>
                                          <p:spTgt spid="22"/>
                                        </p:tgtEl>
                                        <p:attrNameLst>
                                          <p:attrName>ppt_x</p:attrName>
                                        </p:attrNameLst>
                                      </p:cBhvr>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3" presetClass="entr" presetSubtype="0" fill="hold" nodeType="clickEffect">
                                  <p:stCondLst>
                                    <p:cond delay="0"/>
                                  </p:stCondLst>
                                  <p:childTnLst>
                                    <p:set>
                                      <p:cBhvr>
                                        <p:cTn id="126" dur="1" fill="hold">
                                          <p:stCondLst>
                                            <p:cond delay="0"/>
                                          </p:stCondLst>
                                        </p:cTn>
                                        <p:tgtEl>
                                          <p:spTgt spid="3">
                                            <p:txEl>
                                              <p:pRg st="0" end="0"/>
                                            </p:txEl>
                                          </p:spTgt>
                                        </p:tgtEl>
                                        <p:attrNameLst>
                                          <p:attrName>style.visibility</p:attrName>
                                        </p:attrNameLst>
                                      </p:cBhvr>
                                      <p:to>
                                        <p:strVal val="visible"/>
                                      </p:to>
                                    </p:set>
                                    <p:anim calcmode="lin" valueType="num">
                                      <p:cBhvr>
                                        <p:cTn id="12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9" dur="2000"/>
                                        <p:tgtEl>
                                          <p:spTgt spid="3">
                                            <p:txEl>
                                              <p:pRg st="0" end="0"/>
                                            </p:txEl>
                                          </p:spTgt>
                                        </p:tgtEl>
                                      </p:cBhvr>
                                    </p:animEffect>
                                  </p:childTnLst>
                                </p:cTn>
                              </p:par>
                              <p:par>
                                <p:cTn id="130" presetID="53" presetClass="entr" presetSubtype="0" fill="hold" nodeType="withEffect">
                                  <p:stCondLst>
                                    <p:cond delay="0"/>
                                  </p:stCondLst>
                                  <p:childTnLst>
                                    <p:set>
                                      <p:cBhvr>
                                        <p:cTn id="131" dur="1" fill="hold">
                                          <p:stCondLst>
                                            <p:cond delay="0"/>
                                          </p:stCondLst>
                                        </p:cTn>
                                        <p:tgtEl>
                                          <p:spTgt spid="3">
                                            <p:txEl>
                                              <p:pRg st="1" end="1"/>
                                            </p:txEl>
                                          </p:spTgt>
                                        </p:tgtEl>
                                        <p:attrNameLst>
                                          <p:attrName>style.visibility</p:attrName>
                                        </p:attrNameLst>
                                      </p:cBhvr>
                                      <p:to>
                                        <p:strVal val="visible"/>
                                      </p:to>
                                    </p:set>
                                    <p:anim calcmode="lin" valueType="num">
                                      <p:cBhvr>
                                        <p:cTn id="13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4" dur="2000"/>
                                        <p:tgtEl>
                                          <p:spTgt spid="3">
                                            <p:txEl>
                                              <p:pRg st="1" end="1"/>
                                            </p:txEl>
                                          </p:spTgt>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3" presetClass="entr" presetSubtype="0" fill="hold" nodeType="clickEffect">
                                  <p:stCondLst>
                                    <p:cond delay="0"/>
                                  </p:stCondLst>
                                  <p:childTnLst>
                                    <p:set>
                                      <p:cBhvr>
                                        <p:cTn id="138" dur="1" fill="hold">
                                          <p:stCondLst>
                                            <p:cond delay="0"/>
                                          </p:stCondLst>
                                        </p:cTn>
                                        <p:tgtEl>
                                          <p:spTgt spid="3">
                                            <p:txEl>
                                              <p:pRg st="2" end="2"/>
                                            </p:txEl>
                                          </p:spTgt>
                                        </p:tgtEl>
                                        <p:attrNameLst>
                                          <p:attrName>style.visibility</p:attrName>
                                        </p:attrNameLst>
                                      </p:cBhvr>
                                      <p:to>
                                        <p:strVal val="visible"/>
                                      </p:to>
                                    </p:set>
                                    <p:anim calcmode="lin" valueType="num">
                                      <p:cBhvr>
                                        <p:cTn id="13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0"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2" grpId="0"/>
      <p:bldP spid="7" grpId="0"/>
      <p:bldP spid="8" grpId="0"/>
      <p:bldP spid="9" grpId="0"/>
      <p:bldP spid="10" grpId="0" animBg="1"/>
      <p:bldP spid="11" grpId="0" animBg="1"/>
      <p:bldP spid="12" grpId="0" animBg="1"/>
      <p:bldP spid="13" grpId="0"/>
      <p:bldP spid="14" grpId="0"/>
      <p:bldP spid="15" grpId="0"/>
      <p:bldP spid="16" grpId="0"/>
      <p:bldP spid="17" grpId="0" animBg="1"/>
      <p:bldP spid="18" grpId="0" animBg="1"/>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1200150"/>
          </a:xfrm>
          <a:prstGeom prst="rect">
            <a:avLst/>
          </a:prstGeom>
        </p:spPr>
        <p:txBody>
          <a:bodyPr>
            <a:spAutoFit/>
          </a:bodyPr>
          <a:lstStyle/>
          <a:p>
            <a:pPr algn="ctr" eaLnBrk="0" hangingPunct="0">
              <a:defRPr/>
            </a:pPr>
            <a:r>
              <a:rPr lang="en-US" sz="7200" dirty="0">
                <a:solidFill>
                  <a:srgbClr val="00B0F0"/>
                </a:solidFill>
                <a:effectLst>
                  <a:outerShdw blurRad="38100" dist="38100" dir="2700000" algn="tl">
                    <a:srgbClr val="000000">
                      <a:alpha val="43137"/>
                    </a:srgbClr>
                  </a:outerShdw>
                </a:effectLst>
                <a:latin typeface="Impact" pitchFamily="34" charset="0"/>
              </a:rPr>
              <a:t>Rise of Conservatism</a:t>
            </a:r>
            <a:endParaRPr lang="en-US" sz="7200" dirty="0">
              <a:solidFill>
                <a:srgbClr val="00B0F0"/>
              </a:solidFill>
              <a:effectLst>
                <a:outerShdw blurRad="38100" dist="38100" dir="2700000" algn="tl">
                  <a:srgbClr val="000000">
                    <a:alpha val="43137"/>
                  </a:srgbClr>
                </a:outerShdw>
              </a:effectLst>
            </a:endParaRPr>
          </a:p>
        </p:txBody>
      </p:sp>
      <p:sp>
        <p:nvSpPr>
          <p:cNvPr id="75779" name="AutoShape 2" descr="http://www.liberalgrace.com/files/BibleBeltTraditional.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5638800" cy="3276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553200" y="4572001"/>
            <a:ext cx="4572000" cy="2062163"/>
          </a:xfrm>
          <a:prstGeom prst="rect">
            <a:avLst/>
          </a:prstGeom>
        </p:spPr>
        <p:txBody>
          <a:bodyPr>
            <a:spAutoFit/>
          </a:bodyPr>
          <a:lstStyle/>
          <a:p>
            <a:pPr eaLnBrk="0" hangingPunct="0">
              <a:defRPr/>
            </a:pPr>
            <a:r>
              <a:rPr lang="en-US" sz="3200" b="1" i="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The leading voice of the conservative movement became a former actor named Ronald Reagan</a:t>
            </a:r>
          </a:p>
        </p:txBody>
      </p:sp>
      <p:sp>
        <p:nvSpPr>
          <p:cNvPr id="6" name="Rectangle 5"/>
          <p:cNvSpPr/>
          <p:nvPr/>
        </p:nvSpPr>
        <p:spPr>
          <a:xfrm>
            <a:off x="1524000" y="1143001"/>
            <a:ext cx="3124200" cy="5508625"/>
          </a:xfrm>
          <a:prstGeom prst="rect">
            <a:avLst/>
          </a:prstGeom>
        </p:spPr>
        <p:txBody>
          <a:bodyPr>
            <a:spAutoFit/>
          </a:bodyPr>
          <a:lstStyle/>
          <a:p>
            <a:pPr algn="r" eaLnBrk="0" hangingPunct="0">
              <a:defRPr/>
            </a:pPr>
            <a:r>
              <a:rPr lang="en-US" sz="32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Conservatism grew throughout a region of the nation known as the Sunbelt. Because most people in this region are religious, the area was known as the Bible Belt</a:t>
            </a:r>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648200"/>
            <a:ext cx="1676400" cy="2057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63605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77825" name="Picture 1" descr="C:\Documents and Settings\teacher\Desktop\476px-GOVREAG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066800"/>
            <a:ext cx="3810000" cy="479425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7826" name="Picture 2" descr="C:\Documents and Settings\teacher\Desktop\2808104802_8f622763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895600"/>
            <a:ext cx="4724400" cy="37226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914400"/>
            <a:ext cx="5105400" cy="1938338"/>
          </a:xfrm>
          <a:prstGeom prst="rect">
            <a:avLst/>
          </a:prstGeom>
        </p:spPr>
        <p:txBody>
          <a:bodyPr>
            <a:spAutoFit/>
          </a:bodyPr>
          <a:lstStyle/>
          <a:p>
            <a:pPr algn="ctr" eaLnBrk="0" hangingPunct="0">
              <a:defRPr/>
            </a:pPr>
            <a:r>
              <a:rPr lang="en-US" sz="3000" b="1" i="1" dirty="0">
                <a:effectLst>
                  <a:outerShdw blurRad="38100" dist="38100" dir="2700000" algn="tl">
                    <a:srgbClr val="000000">
                      <a:alpha val="43137"/>
                    </a:srgbClr>
                  </a:outerShdw>
                </a:effectLst>
                <a:latin typeface="Times New Roman" pitchFamily="18" charset="0"/>
                <a:cs typeface="Times New Roman" pitchFamily="18" charset="0"/>
              </a:rPr>
              <a:t>Ronald Reagan had gained popularity as a Hollywood movie star before becoming Governor of California in 1967</a:t>
            </a:r>
          </a:p>
        </p:txBody>
      </p:sp>
      <p:sp>
        <p:nvSpPr>
          <p:cNvPr id="5" name="Rectangle 4"/>
          <p:cNvSpPr/>
          <p:nvPr/>
        </p:nvSpPr>
        <p:spPr>
          <a:xfrm>
            <a:off x="1524000" y="-152400"/>
            <a:ext cx="9144000" cy="1200150"/>
          </a:xfrm>
          <a:prstGeom prst="rect">
            <a:avLst/>
          </a:prstGeom>
        </p:spPr>
        <p:txBody>
          <a:bodyPr>
            <a:spAutoFit/>
          </a:bodyPr>
          <a:lstStyle/>
          <a:p>
            <a:pPr algn="ctr" eaLnBrk="0" hangingPunct="0">
              <a:defRPr/>
            </a:pPr>
            <a:r>
              <a:rPr lang="en-US" sz="7200" dirty="0">
                <a:solidFill>
                  <a:sysClr val="windowText" lastClr="000000"/>
                </a:solidFill>
                <a:effectLst>
                  <a:outerShdw blurRad="38100" dist="38100" dir="2700000" algn="tl">
                    <a:srgbClr val="000000">
                      <a:alpha val="43137"/>
                    </a:srgbClr>
                  </a:outerShdw>
                </a:effectLst>
                <a:latin typeface="Impact" pitchFamily="34" charset="0"/>
                <a:cs typeface="Times New Roman" pitchFamily="18" charset="0"/>
              </a:rPr>
              <a:t>Reagan rises to power</a:t>
            </a:r>
            <a:endParaRPr lang="en-US" sz="7200" dirty="0">
              <a:solidFill>
                <a:sysClr val="windowText" lastClr="000000"/>
              </a:solidFill>
              <a:latin typeface="Impact" pitchFamily="34" charset="0"/>
            </a:endParaRPr>
          </a:p>
        </p:txBody>
      </p:sp>
      <p:sp>
        <p:nvSpPr>
          <p:cNvPr id="6" name="Rectangle 5"/>
          <p:cNvSpPr/>
          <p:nvPr/>
        </p:nvSpPr>
        <p:spPr>
          <a:xfrm>
            <a:off x="6705600" y="5867401"/>
            <a:ext cx="3810000" cy="923925"/>
          </a:xfrm>
          <a:prstGeom prst="rect">
            <a:avLst/>
          </a:prstGeom>
        </p:spPr>
        <p:txBody>
          <a:bodyPr>
            <a:spAutoFit/>
          </a:bodyPr>
          <a:lstStyle/>
          <a:p>
            <a:pPr algn="ctr" eaLnBrk="0" hangingPunct="0">
              <a:defRPr/>
            </a:pPr>
            <a:r>
              <a:rPr lang="en-US" b="1" i="1" dirty="0">
                <a:effectLst>
                  <a:outerShdw blurRad="38100" dist="38100" dir="2700000" algn="tl">
                    <a:srgbClr val="000000">
                      <a:alpha val="43137"/>
                    </a:srgbClr>
                  </a:outerShdw>
                </a:effectLst>
                <a:latin typeface="Times New Roman" pitchFamily="18" charset="0"/>
                <a:cs typeface="Times New Roman" pitchFamily="18" charset="0"/>
              </a:rPr>
              <a:t>Left, Ronald Reagan with Marilyn Monroe; above, Reagan following his victory in California governors race</a:t>
            </a:r>
            <a:endParaRPr lang="en-US" dirty="0"/>
          </a:p>
        </p:txBody>
      </p:sp>
    </p:spTree>
    <p:extLst>
      <p:ext uri="{BB962C8B-B14F-4D97-AF65-F5344CB8AC3E}">
        <p14:creationId xmlns:p14="http://schemas.microsoft.com/office/powerpoint/2010/main" val="3911406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10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5"/>
                                        </p:tgtEl>
                                        <p:attrNameLst>
                                          <p:attrName>style.visibility</p:attrName>
                                        </p:attrNameLst>
                                      </p:cBhvr>
                                      <p:to>
                                        <p:strVal val="visible"/>
                                      </p:to>
                                    </p:set>
                                    <p:animEffect transition="in" filter="fade">
                                      <p:cBhvr>
                                        <p:cTn id="12" dur="1000"/>
                                        <p:tgtEl>
                                          <p:spTgt spid="778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1"/>
            <a:ext cx="9144000" cy="1108075"/>
          </a:xfrm>
          <a:prstGeom prst="rect">
            <a:avLst/>
          </a:prstGeom>
        </p:spPr>
        <p:txBody>
          <a:bodyPr>
            <a:spAutoFit/>
          </a:bodyPr>
          <a:lstStyle/>
          <a:p>
            <a:pPr algn="ctr" eaLnBrk="0" hangingPunct="0">
              <a:defRPr/>
            </a:pPr>
            <a:r>
              <a:rPr lang="en-US" sz="6600" dirty="0">
                <a:effectLst>
                  <a:outerShdw blurRad="38100" dist="38100" dir="2700000" algn="tl">
                    <a:srgbClr val="000000">
                      <a:alpha val="43137"/>
                    </a:srgbClr>
                  </a:outerShdw>
                </a:effectLst>
                <a:latin typeface="Impact" pitchFamily="34" charset="0"/>
              </a:rPr>
              <a:t>Ronald Reagan takes over</a:t>
            </a:r>
            <a:endParaRPr lang="en-US" sz="6600" dirty="0">
              <a:effectLst>
                <a:outerShdw blurRad="38100" dist="38100" dir="2700000" algn="tl">
                  <a:srgbClr val="000000">
                    <a:alpha val="43137"/>
                  </a:srgbClr>
                </a:outerShdw>
              </a:effectLst>
            </a:endParaRP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124200"/>
            <a:ext cx="2954338" cy="35575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4114801"/>
            <a:ext cx="5867400" cy="1477963"/>
          </a:xfrm>
          <a:prstGeom prst="rect">
            <a:avLst/>
          </a:prstGeom>
        </p:spPr>
        <p:txBody>
          <a:bodyPr>
            <a:spAutoFit/>
          </a:bodyPr>
          <a:lstStyle/>
          <a:p>
            <a:pPr algn="ctr" eaLnBrk="0" hangingPunct="0">
              <a:defRPr/>
            </a:pPr>
            <a:r>
              <a:rPr lang="en-US" sz="3000" b="1" i="1" dirty="0">
                <a:effectLst>
                  <a:outerShdw blurRad="38100" dist="38100" dir="2700000" algn="tl">
                    <a:srgbClr val="000000">
                      <a:alpha val="43137"/>
                    </a:srgbClr>
                  </a:outerShdw>
                </a:effectLst>
                <a:latin typeface="Times New Roman" pitchFamily="18" charset="0"/>
                <a:cs typeface="Times New Roman" pitchFamily="18" charset="0"/>
              </a:rPr>
              <a:t>Because people saw Reagan as a symbol of hope and pride, Reagan defeated Carter in a landslide </a:t>
            </a:r>
          </a:p>
        </p:txBody>
      </p:sp>
      <p:sp>
        <p:nvSpPr>
          <p:cNvPr id="6" name="Rectangle 5"/>
          <p:cNvSpPr/>
          <p:nvPr/>
        </p:nvSpPr>
        <p:spPr>
          <a:xfrm>
            <a:off x="7391400" y="990601"/>
            <a:ext cx="3276600" cy="2062163"/>
          </a:xfrm>
          <a:prstGeom prst="rect">
            <a:avLst/>
          </a:prstGeom>
        </p:spPr>
        <p:txBody>
          <a:bodyPr>
            <a:spAutoFit/>
          </a:bodyPr>
          <a:lstStyle/>
          <a:p>
            <a:pPr algn="ctr" eaLnBrk="0" hangingPunct="0">
              <a:defRPr/>
            </a:pP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People were upset with Carter over the economy, Iran hostage crisis</a:t>
            </a:r>
          </a:p>
        </p:txBody>
      </p:sp>
      <p:sp>
        <p:nvSpPr>
          <p:cNvPr id="77830" name="AutoShape 9" descr="http://upload.wikimedia.org/wikipedia/commons/d/d9/1976_Republican_National_Convention.jpg"/>
          <p:cNvSpPr>
            <a:spLocks noChangeAspect="1" noChangeArrowheads="1"/>
          </p:cNvSpPr>
          <p:nvPr/>
        </p:nvSpPr>
        <p:spPr bwMode="auto">
          <a:xfrm>
            <a:off x="1524001" y="-136525"/>
            <a:ext cx="78581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7783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143000"/>
            <a:ext cx="5562600" cy="2971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l="8890" t="38022" r="8855" b="37987"/>
          <a:stretch>
            <a:fillRect/>
          </a:stretch>
        </p:blipFill>
        <p:spPr bwMode="auto">
          <a:xfrm>
            <a:off x="1981200" y="5638800"/>
            <a:ext cx="5181600" cy="10668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21924"/>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dissolve">
                                      <p:cBhvr>
                                        <p:cTn id="10" dur="1000"/>
                                        <p:tgtEl>
                                          <p:spTgt spid="71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dissolve">
                                      <p:cBhvr>
                                        <p:cTn id="18"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78850" name="AutoShape 2" descr="http://rds.yahoo.com/_ylt=A9G_bHPa3AJKPaIAMOijzbkF/SIG=1269g9q6b/EXP=1241787994/**http%3A/www.multied.com/elections/1980PresElect.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sp>
        <p:nvSpPr>
          <p:cNvPr id="78851" name="AutoShape 4" descr="http://rds.yahoo.com/_ylt=A9G_bHPa3AJKPaIAMOijzbkF/SIG=1269g9q6b/EXP=1241787994/**http%3A/www.multied.com/elections/1980PresElect.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788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9118600" cy="5943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1"/>
            <a:ext cx="9144000" cy="1108075"/>
          </a:xfrm>
          <a:prstGeom prst="rect">
            <a:avLst/>
          </a:prstGeom>
          <a:solidFill>
            <a:schemeClr val="tx1"/>
          </a:solidFill>
        </p:spPr>
        <p:txBody>
          <a:bodyPr>
            <a:spAutoFit/>
          </a:bodyPr>
          <a:lstStyle/>
          <a:p>
            <a:pPr algn="ctr" eaLnBrk="0" hangingPunct="0">
              <a:defRPr/>
            </a:pPr>
            <a:r>
              <a:rPr lang="en-US" sz="6600" dirty="0">
                <a:solidFill>
                  <a:schemeClr val="bg1"/>
                </a:solidFill>
                <a:effectLst>
                  <a:outerShdw blurRad="38100" dist="38100" dir="2700000" algn="tl">
                    <a:srgbClr val="000000">
                      <a:alpha val="43137"/>
                    </a:srgbClr>
                  </a:outerShdw>
                </a:effectLst>
                <a:latin typeface="Impact" pitchFamily="34" charset="0"/>
              </a:rPr>
              <a:t>Election of 1980</a:t>
            </a:r>
            <a:endParaRPr lang="en-US" sz="6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4525420"/>
      </p:ext>
    </p:extLst>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1"/>
            <a:ext cx="9144000" cy="1200329"/>
          </a:xfrm>
          <a:prstGeom prst="rect">
            <a:avLst/>
          </a:prstGeom>
          <a:noFill/>
          <a:effectLst>
            <a:glow rad="228600">
              <a:schemeClr val="accent5">
                <a:satMod val="175000"/>
                <a:alpha val="40000"/>
              </a:schemeClr>
            </a:glow>
          </a:effectLst>
        </p:spPr>
        <p:txBody>
          <a:bodyPr>
            <a:spAutoFit/>
          </a:bodyPr>
          <a:lstStyle/>
          <a:p>
            <a:pPr algn="ctr" eaLnBrk="0" hangingPunct="0">
              <a:defRPr/>
            </a:pPr>
            <a:r>
              <a:rPr lang="en-US" sz="7200" dirty="0">
                <a:solidFill>
                  <a:srgbClr val="009900"/>
                </a:solidFill>
                <a:effectLst>
                  <a:outerShdw blurRad="38100" dist="38100" dir="2700000" algn="tl">
                    <a:srgbClr val="000000">
                      <a:alpha val="43137"/>
                    </a:srgbClr>
                  </a:outerShdw>
                </a:effectLst>
                <a:latin typeface="Impact" pitchFamily="34" charset="0"/>
              </a:rPr>
              <a:t>Reagonomics</a:t>
            </a:r>
            <a:endParaRPr lang="en-US" sz="7200" dirty="0">
              <a:solidFill>
                <a:srgbClr val="009900"/>
              </a:solidFill>
              <a:effectLst>
                <a:outerShdw blurRad="38100" dist="38100" dir="2700000" algn="tl">
                  <a:srgbClr val="000000">
                    <a:alpha val="43137"/>
                  </a:srgbClr>
                </a:outerShdw>
              </a:effectLst>
            </a:endParaRPr>
          </a:p>
        </p:txBody>
      </p:sp>
      <p:sp>
        <p:nvSpPr>
          <p:cNvPr id="79877" name="AutoShape 2" descr="http://upload.wikimedia.org/wikipedia/commons/f/fc/REAGANMONEYSPEECH2.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798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696200" cy="3962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5165726"/>
            <a:ext cx="9144000" cy="1692275"/>
          </a:xfrm>
          <a:prstGeom prst="rect">
            <a:avLst/>
          </a:prstGeom>
        </p:spPr>
        <p:txBody>
          <a:bodyPr>
            <a:spAutoFit/>
          </a:bodyPr>
          <a:lstStyle/>
          <a:p>
            <a:pPr algn="ctr" eaLnBrk="0" hangingPunct="0">
              <a:defRPr/>
            </a:pPr>
            <a:r>
              <a:rPr lang="en-US" sz="2600" b="1" i="1" dirty="0">
                <a:effectLst>
                  <a:outerShdw blurRad="38100" dist="38100" dir="2700000" algn="tl">
                    <a:srgbClr val="000000">
                      <a:alpha val="43137"/>
                    </a:srgbClr>
                  </a:outerShdw>
                </a:effectLst>
                <a:latin typeface="Times New Roman" pitchFamily="18" charset="0"/>
                <a:cs typeface="Times New Roman" pitchFamily="18" charset="0"/>
              </a:rPr>
              <a:t>Reagan brought to the presidency new economic policies, advocating a limited government and economic laissez-faire philosophy. Reagan believed that the government should not regulate big businesses that would keep them from prospering.</a:t>
            </a:r>
          </a:p>
        </p:txBody>
      </p:sp>
    </p:spTree>
    <p:extLst>
      <p:ext uri="{BB962C8B-B14F-4D97-AF65-F5344CB8AC3E}">
        <p14:creationId xmlns:p14="http://schemas.microsoft.com/office/powerpoint/2010/main" val="3087095798"/>
      </p:ext>
    </p:extLst>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152400"/>
            <a:ext cx="9144000" cy="1200150"/>
          </a:xfrm>
          <a:prstGeom prst="rect">
            <a:avLst/>
          </a:prstGeom>
        </p:spPr>
        <p:txBody>
          <a:bodyPr>
            <a:spAutoFit/>
          </a:bodyPr>
          <a:lstStyle/>
          <a:p>
            <a:pPr algn="ctr" eaLnBrk="0" hangingPunct="0">
              <a:defRPr/>
            </a:pPr>
            <a:r>
              <a:rPr lang="en-US" sz="7200" dirty="0">
                <a:solidFill>
                  <a:schemeClr val="accent6">
                    <a:lumMod val="75000"/>
                  </a:schemeClr>
                </a:solidFill>
                <a:effectLst>
                  <a:outerShdw blurRad="38100" dist="38100" dir="2700000" algn="tl">
                    <a:srgbClr val="000000">
                      <a:alpha val="43137"/>
                    </a:srgbClr>
                  </a:outerShdw>
                </a:effectLst>
                <a:latin typeface="Impact" pitchFamily="34" charset="0"/>
              </a:rPr>
              <a:t>Reagonomics</a:t>
            </a:r>
            <a:endParaRPr lang="en-US" sz="7200" dirty="0">
              <a:solidFill>
                <a:schemeClr val="accent6">
                  <a:lumMod val="75000"/>
                </a:schemeClr>
              </a:solidFill>
              <a:effectLst>
                <a:outerShdw blurRad="38100" dist="38100" dir="2700000" algn="tl">
                  <a:srgbClr val="000000">
                    <a:alpha val="43137"/>
                  </a:srgbClr>
                </a:outerShdw>
              </a:effectLst>
            </a:endParaRPr>
          </a:p>
        </p:txBody>
      </p:sp>
      <p:sp>
        <p:nvSpPr>
          <p:cNvPr id="3" name="Rectangle 2"/>
          <p:cNvSpPr/>
          <p:nvPr/>
        </p:nvSpPr>
        <p:spPr>
          <a:xfrm>
            <a:off x="6324600" y="1163638"/>
            <a:ext cx="4343400" cy="5693866"/>
          </a:xfrm>
          <a:prstGeom prst="rect">
            <a:avLst/>
          </a:prstGeom>
        </p:spPr>
        <p:txBody>
          <a:bodyPr>
            <a:spAutoFit/>
          </a:bodyPr>
          <a:lstStyle/>
          <a:p>
            <a:pPr algn="ctr" eaLnBrk="0" hangingPunct="0">
              <a:defRPr/>
            </a:pPr>
            <a:r>
              <a:rPr lang="en-US" sz="2800" b="1" i="1" dirty="0">
                <a:solidFill>
                  <a:schemeClr val="accent6">
                    <a:lumMod val="50000"/>
                  </a:schemeClr>
                </a:solidFill>
                <a:latin typeface="Times New Roman" pitchFamily="18" charset="0"/>
                <a:cs typeface="Times New Roman" pitchFamily="18" charset="0"/>
              </a:rPr>
              <a:t>Reaganomics believed in: </a:t>
            </a:r>
          </a:p>
          <a:p>
            <a:pPr marL="114300" eaLnBrk="0" hangingPunct="0">
              <a:defRPr/>
            </a:pPr>
            <a:r>
              <a:rPr lang="en-US" sz="2800" dirty="0">
                <a:latin typeface="Times New Roman" pitchFamily="18" charset="0"/>
                <a:cs typeface="Times New Roman" pitchFamily="18" charset="0"/>
              </a:rPr>
              <a:t>Cutting taxes would help businesses use money they didn’t have to pay to the government to make new investments</a:t>
            </a:r>
          </a:p>
          <a:p>
            <a:pPr marL="114300" eaLnBrk="0" hangingPunct="0">
              <a:defRPr/>
            </a:pPr>
            <a:r>
              <a:rPr lang="en-US" sz="2800" b="1" i="1" dirty="0">
                <a:solidFill>
                  <a:schemeClr val="accent6">
                    <a:lumMod val="50000"/>
                  </a:schemeClr>
                </a:solidFill>
                <a:latin typeface="Times New Roman" pitchFamily="18" charset="0"/>
                <a:cs typeface="Times New Roman" pitchFamily="18" charset="0"/>
              </a:rPr>
              <a:t>Increasing the growth of the business and create new jobs</a:t>
            </a:r>
          </a:p>
          <a:p>
            <a:pPr marL="114300" eaLnBrk="0" hangingPunct="0">
              <a:defRPr/>
            </a:pPr>
            <a:r>
              <a:rPr lang="en-US" sz="2800" dirty="0">
                <a:latin typeface="Times New Roman" pitchFamily="18" charset="0"/>
                <a:cs typeface="Times New Roman" pitchFamily="18" charset="0"/>
              </a:rPr>
              <a:t>More goods for consumers, lower prices, while consumers would have more money to spend.</a:t>
            </a: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43957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0430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10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10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 of the 70s Beginning of the 80s </a:t>
            </a:r>
            <a:endParaRPr lang="en-US" dirty="0"/>
          </a:p>
        </p:txBody>
      </p:sp>
      <p:sp>
        <p:nvSpPr>
          <p:cNvPr id="5" name="Text Placeholder 4"/>
          <p:cNvSpPr>
            <a:spLocks noGrp="1"/>
          </p:cNvSpPr>
          <p:nvPr>
            <p:ph type="body" idx="1"/>
          </p:nvPr>
        </p:nvSpPr>
        <p:spPr/>
        <p:txBody>
          <a:bodyPr/>
          <a:lstStyle/>
          <a:p>
            <a:r>
              <a:rPr lang="en-US" dirty="0" smtClean="0">
                <a:solidFill>
                  <a:schemeClr val="tx1"/>
                </a:solidFill>
              </a:rPr>
              <a:t>Carter, Regan, H.W. Bush, Clinton  </a:t>
            </a:r>
            <a:endParaRPr lang="en-US" dirty="0">
              <a:solidFill>
                <a:schemeClr val="tx1"/>
              </a:solidFill>
            </a:endParaRPr>
          </a:p>
        </p:txBody>
      </p:sp>
    </p:spTree>
    <p:extLst>
      <p:ext uri="{BB962C8B-B14F-4D97-AF65-F5344CB8AC3E}">
        <p14:creationId xmlns:p14="http://schemas.microsoft.com/office/powerpoint/2010/main" val="1607035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81922" name="AutoShape 2" descr="http://www.reagan.utexas.edu/archives/photographs/large/c3015-7.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sp>
        <p:nvSpPr>
          <p:cNvPr id="81923" name="AutoShape 4" descr="http://alexanderz.net/scotus/images/scalia.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79877" name="Picture 5"/>
          <p:cNvPicPr>
            <a:picLocks noChangeAspect="1" noChangeArrowheads="1"/>
          </p:cNvPicPr>
          <p:nvPr/>
        </p:nvPicPr>
        <p:blipFill>
          <a:blip r:embed="rId3">
            <a:extLst>
              <a:ext uri="{28A0092B-C50C-407E-A947-70E740481C1C}">
                <a14:useLocalDpi xmlns:a14="http://schemas.microsoft.com/office/drawing/2010/main" val="0"/>
              </a:ext>
            </a:extLst>
          </a:blip>
          <a:srcRect l="4637" b="3703"/>
          <a:stretch>
            <a:fillRect/>
          </a:stretch>
        </p:blipFill>
        <p:spPr bwMode="auto">
          <a:xfrm>
            <a:off x="1752601" y="1066800"/>
            <a:ext cx="3209925" cy="40592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98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76600"/>
            <a:ext cx="5314950" cy="33528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152400"/>
            <a:ext cx="9202738" cy="1200150"/>
          </a:xfrm>
          <a:prstGeom prst="rect">
            <a:avLst/>
          </a:prstGeom>
        </p:spPr>
        <p:txBody>
          <a:bodyPr>
            <a:spAutoFit/>
          </a:bodyPr>
          <a:lstStyle/>
          <a:p>
            <a:pPr algn="ctr" eaLnBrk="0" hangingPunct="0">
              <a:defRPr/>
            </a:pPr>
            <a:r>
              <a:rPr lang="en-US" sz="7200" dirty="0">
                <a:latin typeface="Impact" pitchFamily="34" charset="0"/>
              </a:rPr>
              <a:t>Reagan Reshapes Court</a:t>
            </a:r>
            <a:endParaRPr lang="en-US" sz="7200" dirty="0"/>
          </a:p>
        </p:txBody>
      </p:sp>
      <p:sp>
        <p:nvSpPr>
          <p:cNvPr id="7" name="Rectangle 6"/>
          <p:cNvSpPr/>
          <p:nvPr/>
        </p:nvSpPr>
        <p:spPr>
          <a:xfrm>
            <a:off x="5029200" y="990601"/>
            <a:ext cx="5410200" cy="2246313"/>
          </a:xfrm>
          <a:prstGeom prst="rect">
            <a:avLst/>
          </a:prstGeom>
        </p:spPr>
        <p:txBody>
          <a:bodyPr>
            <a:spAutoFit/>
          </a:bodyPr>
          <a:lstStyle/>
          <a:p>
            <a:pPr algn="ctr" eaLnBrk="0" hangingPunct="0">
              <a:defRPr/>
            </a:pPr>
            <a:r>
              <a:rPr lang="en-US" sz="2800" b="1" dirty="0">
                <a:latin typeface="Times New Roman" pitchFamily="18" charset="0"/>
                <a:cs typeface="Times New Roman" pitchFamily="18" charset="0"/>
              </a:rPr>
              <a:t>President Reagan was able to sway the U.S. Supreme Court to the right with the appointments of two conservatives – Antonin Scalia and Sandra Day O’Connor</a:t>
            </a:r>
          </a:p>
        </p:txBody>
      </p:sp>
      <p:sp>
        <p:nvSpPr>
          <p:cNvPr id="8" name="Rectangle 7"/>
          <p:cNvSpPr/>
          <p:nvPr/>
        </p:nvSpPr>
        <p:spPr>
          <a:xfrm>
            <a:off x="1122947" y="5257800"/>
            <a:ext cx="3982453" cy="1384995"/>
          </a:xfrm>
          <a:prstGeom prst="rect">
            <a:avLst/>
          </a:prstGeom>
        </p:spPr>
        <p:txBody>
          <a:bodyPr wrap="square">
            <a:spAutoFit/>
          </a:bodyPr>
          <a:lstStyle/>
          <a:p>
            <a:pPr algn="ctr" eaLnBrk="0" hangingPunct="0">
              <a:defRPr/>
            </a:pPr>
            <a:r>
              <a:rPr lang="en-US" sz="2800" b="1" dirty="0">
                <a:latin typeface="Times New Roman" pitchFamily="18" charset="0"/>
                <a:cs typeface="Times New Roman" pitchFamily="18" charset="0"/>
              </a:rPr>
              <a:t>O’Connor was the first  woman chosen for the Supreme Court</a:t>
            </a:r>
          </a:p>
        </p:txBody>
      </p:sp>
    </p:spTree>
    <p:extLst>
      <p:ext uri="{BB962C8B-B14F-4D97-AF65-F5344CB8AC3E}">
        <p14:creationId xmlns:p14="http://schemas.microsoft.com/office/powerpoint/2010/main" val="254660940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dissolve">
                                      <p:cBhvr>
                                        <p:cTn id="7" dur="1000"/>
                                        <p:tgtEl>
                                          <p:spTgt spid="7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9878"/>
                                        </p:tgtEl>
                                        <p:attrNameLst>
                                          <p:attrName>style.visibility</p:attrName>
                                        </p:attrNameLst>
                                      </p:cBhvr>
                                      <p:to>
                                        <p:strVal val="visible"/>
                                      </p:to>
                                    </p:set>
                                    <p:animEffect transition="in" filter="dissolve">
                                      <p:cBhvr>
                                        <p:cTn id="12" dur="1000"/>
                                        <p:tgtEl>
                                          <p:spTgt spid="798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fltVal val="0"/>
                                          </p:val>
                                        </p:tav>
                                        <p:tav tm="100000">
                                          <p:val>
                                            <p:strVal val="#ppt_w"/>
                                          </p:val>
                                        </p:tav>
                                      </p:tavLst>
                                    </p:anim>
                                    <p:anim calcmode="lin" valueType="num">
                                      <p:cBhvr>
                                        <p:cTn id="18" dur="2000" fill="hold"/>
                                        <p:tgtEl>
                                          <p:spTgt spid="8"/>
                                        </p:tgtEl>
                                        <p:attrNameLst>
                                          <p:attrName>ppt_h</p:attrName>
                                        </p:attrNameLst>
                                      </p:cBhvr>
                                      <p:tavLst>
                                        <p:tav tm="0">
                                          <p:val>
                                            <p:fltVal val="0"/>
                                          </p:val>
                                        </p:tav>
                                        <p:tav tm="100000">
                                          <p:val>
                                            <p:strVal val="#ppt_h"/>
                                          </p:val>
                                        </p:tav>
                                      </p:tavLst>
                                    </p:anim>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1200150"/>
          </a:xfrm>
          <a:prstGeom prst="rect">
            <a:avLst/>
          </a:prstGeom>
        </p:spPr>
        <p:txBody>
          <a:bodyPr>
            <a:spAutoFit/>
          </a:bodyPr>
          <a:lstStyle/>
          <a:p>
            <a:pPr algn="ctr" eaLnBrk="0" hangingPunct="0">
              <a:defRPr/>
            </a:pPr>
            <a:r>
              <a:rPr lang="en-US" sz="7200" dirty="0">
                <a:effectLst>
                  <a:outerShdw blurRad="38100" dist="38100" dir="2700000" algn="tl">
                    <a:srgbClr val="000000">
                      <a:alpha val="43137"/>
                    </a:srgbClr>
                  </a:outerShdw>
                </a:effectLst>
                <a:latin typeface="Impact" pitchFamily="34" charset="0"/>
              </a:rPr>
              <a:t>Reagan Doctrine</a:t>
            </a:r>
            <a:endParaRPr lang="en-US" sz="7200" dirty="0">
              <a:effectLst>
                <a:outerShdw blurRad="38100" dist="38100" dir="2700000" algn="tl">
                  <a:srgbClr val="000000">
                    <a:alpha val="43137"/>
                  </a:srgbClr>
                </a:outerShdw>
              </a:effectLst>
            </a:endParaRPr>
          </a:p>
        </p:txBody>
      </p:sp>
      <p:sp>
        <p:nvSpPr>
          <p:cNvPr id="3" name="Rectangle 2"/>
          <p:cNvSpPr/>
          <p:nvPr/>
        </p:nvSpPr>
        <p:spPr>
          <a:xfrm>
            <a:off x="1295400" y="1143000"/>
            <a:ext cx="9525000" cy="1570038"/>
          </a:xfrm>
          <a:prstGeom prst="rect">
            <a:avLst/>
          </a:prstGeom>
        </p:spPr>
        <p:txBody>
          <a:bodyPr>
            <a:spAutoFit/>
          </a:bodyPr>
          <a:lstStyle/>
          <a:p>
            <a:pPr algn="ctr" eaLnBrk="0" hangingPunct="0">
              <a:defRPr/>
            </a:pP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Reagan believed the U.S. should support groups that were fighting to overthrow Communists governments. This policy was called the Reagan Doctrine. </a:t>
            </a:r>
          </a:p>
        </p:txBody>
      </p:sp>
      <p:sp>
        <p:nvSpPr>
          <p:cNvPr id="4" name="Rectangle 3"/>
          <p:cNvSpPr/>
          <p:nvPr/>
        </p:nvSpPr>
        <p:spPr>
          <a:xfrm>
            <a:off x="1694448" y="4203508"/>
            <a:ext cx="9125952" cy="2308324"/>
          </a:xfrm>
          <a:prstGeom prst="rect">
            <a:avLst/>
          </a:prstGeom>
        </p:spPr>
        <p:txBody>
          <a:bodyPr wrap="square">
            <a:spAutoFit/>
          </a:bodyPr>
          <a:lstStyle/>
          <a:p>
            <a:pPr marL="457200" indent="-457200" eaLnBrk="0" hangingPunct="0">
              <a:buAutoNum type="arabicPeriod"/>
              <a:defRPr/>
            </a:pPr>
            <a:r>
              <a:rPr lang="en-US" sz="2400" dirty="0" smtClean="0">
                <a:latin typeface="Times New Roman" pitchFamily="18" charset="0"/>
                <a:cs typeface="Times New Roman" pitchFamily="18" charset="0"/>
              </a:rPr>
              <a:t>In </a:t>
            </a:r>
            <a:r>
              <a:rPr lang="en-US" sz="2400" dirty="0">
                <a:latin typeface="Times New Roman" pitchFamily="18" charset="0"/>
                <a:cs typeface="Times New Roman" pitchFamily="18" charset="0"/>
              </a:rPr>
              <a:t>Afghanistan, Reagan sent aid Afghani freedom fighters known as the Mujahedeen, who were fighting off a Soviet invasion</a:t>
            </a:r>
            <a:r>
              <a:rPr lang="en-US" sz="2400" dirty="0" smtClean="0">
                <a:latin typeface="Times New Roman" pitchFamily="18" charset="0"/>
                <a:cs typeface="Times New Roman" pitchFamily="18" charset="0"/>
              </a:rPr>
              <a:t>.</a:t>
            </a:r>
          </a:p>
          <a:p>
            <a:pPr marL="457200" indent="-457200" eaLnBrk="0" hangingPunct="0">
              <a:buAutoNum type="arabicPeriod"/>
              <a:defRPr/>
            </a:pPr>
            <a:r>
              <a:rPr lang="en-US" sz="2400" dirty="0" smtClean="0">
                <a:latin typeface="Times New Roman" pitchFamily="18" charset="0"/>
                <a:cs typeface="Times New Roman" pitchFamily="18" charset="0"/>
              </a:rPr>
              <a:t>Reagan’s </a:t>
            </a:r>
            <a:r>
              <a:rPr lang="en-US" sz="2400" dirty="0">
                <a:latin typeface="Times New Roman" pitchFamily="18" charset="0"/>
                <a:cs typeface="Times New Roman" pitchFamily="18" charset="0"/>
              </a:rPr>
              <a:t>involvement in Nicaragua led to a scandal that came to be known as the Iran-Contra scandal.</a:t>
            </a:r>
            <a:endParaRPr lang="en-US" sz="2400" dirty="0"/>
          </a:p>
          <a:p>
            <a:pPr eaLnBrk="0" hangingPunct="0">
              <a:defRPr/>
            </a:pPr>
            <a:endParaRPr lang="en-US" sz="2400" dirty="0" smtClean="0">
              <a:latin typeface="Times New Roman" pitchFamily="18" charset="0"/>
              <a:cs typeface="Times New Roman" pitchFamily="18" charset="0"/>
            </a:endParaRPr>
          </a:p>
          <a:p>
            <a:pPr eaLnBrk="0" hangingPunct="0">
              <a:defRPr/>
            </a:pPr>
            <a:endParaRPr lang="en-US" sz="2400" dirty="0"/>
          </a:p>
        </p:txBody>
      </p:sp>
      <p:sp>
        <p:nvSpPr>
          <p:cNvPr id="5" name="Rectangle 4"/>
          <p:cNvSpPr/>
          <p:nvPr/>
        </p:nvSpPr>
        <p:spPr>
          <a:xfrm>
            <a:off x="780047" y="3071113"/>
            <a:ext cx="10555705" cy="1077218"/>
          </a:xfrm>
          <a:prstGeom prst="rect">
            <a:avLst/>
          </a:prstGeom>
        </p:spPr>
        <p:txBody>
          <a:bodyPr wrap="square">
            <a:spAutoFit/>
          </a:bodyPr>
          <a:lstStyle/>
          <a:p>
            <a:pPr algn="ctr" eaLnBrk="0" hangingPunct="0">
              <a:defRPr/>
            </a:pPr>
            <a:r>
              <a:rPr lang="en-US" sz="3200" dirty="0">
                <a:latin typeface="Times New Roman" pitchFamily="18" charset="0"/>
                <a:cs typeface="Times New Roman" pitchFamily="18" charset="0"/>
              </a:rPr>
              <a:t>Two places Reagan implemented this policy were Afghanistan in Southwest Asia and Nicaragua in Central America. </a:t>
            </a:r>
            <a:endParaRPr lang="en-US" sz="3200" dirty="0"/>
          </a:p>
        </p:txBody>
      </p:sp>
    </p:spTree>
    <p:extLst>
      <p:ext uri="{BB962C8B-B14F-4D97-AF65-F5344CB8AC3E}">
        <p14:creationId xmlns:p14="http://schemas.microsoft.com/office/powerpoint/2010/main" val="1388655929"/>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1200150"/>
          </a:xfrm>
          <a:prstGeom prst="rect">
            <a:avLst/>
          </a:prstGeom>
        </p:spPr>
        <p:txBody>
          <a:bodyPr>
            <a:spAutoFit/>
          </a:bodyPr>
          <a:lstStyle/>
          <a:p>
            <a:pPr algn="ctr" eaLnBrk="0" hangingPunct="0">
              <a:defRPr/>
            </a:pPr>
            <a:r>
              <a:rPr lang="en-US" sz="7200" dirty="0">
                <a:effectLst>
                  <a:outerShdw blurRad="38100" dist="38100" dir="2700000" algn="tl">
                    <a:srgbClr val="000000">
                      <a:alpha val="43137"/>
                    </a:srgbClr>
                  </a:outerShdw>
                </a:effectLst>
                <a:latin typeface="Impact" pitchFamily="34" charset="0"/>
              </a:rPr>
              <a:t>Iran-Contra Scandal</a:t>
            </a:r>
            <a:endParaRPr lang="en-US" sz="7200" dirty="0">
              <a:effectLst>
                <a:outerShdw blurRad="38100" dist="38100" dir="2700000" algn="tl">
                  <a:srgbClr val="000000">
                    <a:alpha val="43137"/>
                  </a:srgbClr>
                </a:outerShdw>
              </a:effectLst>
            </a:endParaRPr>
          </a:p>
        </p:txBody>
      </p:sp>
      <p:sp>
        <p:nvSpPr>
          <p:cNvPr id="3" name="Rectangle 2"/>
          <p:cNvSpPr/>
          <p:nvPr/>
        </p:nvSpPr>
        <p:spPr>
          <a:xfrm>
            <a:off x="1295400" y="1143000"/>
            <a:ext cx="4038600" cy="3786188"/>
          </a:xfrm>
          <a:prstGeom prst="rect">
            <a:avLst/>
          </a:prstGeom>
        </p:spPr>
        <p:txBody>
          <a:bodyPr>
            <a:spAutoFit/>
          </a:bodyPr>
          <a:lstStyle/>
          <a:p>
            <a:pPr eaLnBrk="0" hangingPunct="0">
              <a:defRPr/>
            </a:pPr>
            <a:r>
              <a:rPr lang="en-US" sz="3000" b="1" i="1" dirty="0">
                <a:latin typeface="Times New Roman" pitchFamily="18" charset="0"/>
                <a:cs typeface="Times New Roman" pitchFamily="18" charset="0"/>
              </a:rPr>
              <a:t>The Iran-Contra affair was a scandal during Reagan’s presidency over an arms-for-hostages deal with Iran in exchange funds for Nicaraguan rebels known as the Contras</a:t>
            </a:r>
          </a:p>
        </p:txBody>
      </p:sp>
      <p:pic>
        <p:nvPicPr>
          <p:cNvPr id="8397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66800"/>
            <a:ext cx="5105400" cy="4038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400" y="5041900"/>
            <a:ext cx="8991600" cy="954107"/>
          </a:xfrm>
          <a:prstGeom prst="rect">
            <a:avLst/>
          </a:prstGeom>
        </p:spPr>
        <p:txBody>
          <a:bodyPr>
            <a:spAutoFit/>
          </a:bodyPr>
          <a:lstStyle/>
          <a:p>
            <a:pPr algn="ctr" eaLnBrk="0" hangingPunct="0">
              <a:defRPr/>
            </a:pPr>
            <a:r>
              <a:rPr lang="en-US" sz="2800" dirty="0">
                <a:latin typeface="Times New Roman" pitchFamily="18" charset="0"/>
                <a:cs typeface="Times New Roman" pitchFamily="18" charset="0"/>
              </a:rPr>
              <a:t>Members of the Reagan administration secretly arranged for the illegal sale of arms to Iran in exchange for hostages</a:t>
            </a:r>
            <a:endParaRPr lang="en-US" sz="2800" dirty="0"/>
          </a:p>
        </p:txBody>
      </p:sp>
      <p:sp>
        <p:nvSpPr>
          <p:cNvPr id="6" name="Rectangle 5"/>
          <p:cNvSpPr/>
          <p:nvPr/>
        </p:nvSpPr>
        <p:spPr>
          <a:xfrm>
            <a:off x="1524000" y="5934075"/>
            <a:ext cx="9144000" cy="954088"/>
          </a:xfrm>
          <a:prstGeom prst="rect">
            <a:avLst/>
          </a:prstGeom>
        </p:spPr>
        <p:txBody>
          <a:bodyPr>
            <a:spAutoFit/>
          </a:bodyPr>
          <a:lstStyle/>
          <a:p>
            <a:pPr algn="ctr" eaLnBrk="0" hangingPunct="0">
              <a:defRPr/>
            </a:pPr>
            <a:r>
              <a:rPr lang="en-US" sz="2800" b="1" i="1" dirty="0">
                <a:solidFill>
                  <a:schemeClr val="accent6">
                    <a:lumMod val="50000"/>
                  </a:schemeClr>
                </a:solidFill>
                <a:latin typeface="Times New Roman" pitchFamily="18" charset="0"/>
                <a:cs typeface="Times New Roman" pitchFamily="18" charset="0"/>
              </a:rPr>
              <a:t>The money was then illegally funneled to support an attempted over-throw of Nicaragua's communist government  </a:t>
            </a:r>
            <a:endParaRPr lang="en-US" sz="2800" b="1" i="1" dirty="0">
              <a:solidFill>
                <a:schemeClr val="accent6">
                  <a:lumMod val="50000"/>
                </a:schemeClr>
              </a:solidFill>
            </a:endParaRPr>
          </a:p>
        </p:txBody>
      </p:sp>
    </p:spTree>
    <p:extLst>
      <p:ext uri="{BB962C8B-B14F-4D97-AF65-F5344CB8AC3E}">
        <p14:creationId xmlns:p14="http://schemas.microsoft.com/office/powerpoint/2010/main" val="1850698255"/>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524000" y="0"/>
            <a:ext cx="9144000" cy="1200150"/>
          </a:xfrm>
          <a:prstGeom prst="rect">
            <a:avLst/>
          </a:prstGeom>
        </p:spPr>
        <p:txBody>
          <a:bodyPr>
            <a:spAutoFit/>
          </a:bodyPr>
          <a:lstStyle/>
          <a:p>
            <a:pPr algn="ctr" eaLnBrk="0" hangingPunct="0">
              <a:defRPr/>
            </a:pPr>
            <a:r>
              <a:rPr lang="en-US" sz="7200" dirty="0">
                <a:effectLst>
                  <a:outerShdw blurRad="38100" dist="38100" dir="2700000" algn="tl">
                    <a:srgbClr val="000000">
                      <a:alpha val="43137"/>
                    </a:srgbClr>
                  </a:outerShdw>
                </a:effectLst>
                <a:latin typeface="Impact" pitchFamily="34" charset="0"/>
              </a:rPr>
              <a:t>Iran-Contra Scandal</a:t>
            </a:r>
            <a:endParaRPr lang="en-US" sz="7200" dirty="0">
              <a:effectLst>
                <a:outerShdw blurRad="38100" dist="38100" dir="2700000" algn="tl">
                  <a:srgbClr val="000000">
                    <a:alpha val="43137"/>
                  </a:srgbClr>
                </a:outerShdw>
              </a:effectLst>
            </a:endParaRPr>
          </a:p>
        </p:txBody>
      </p:sp>
      <p:pic>
        <p:nvPicPr>
          <p:cNvPr id="4" name="Picture 7" descr="IranContraTime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546476"/>
            <a:ext cx="23622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219200"/>
            <a:ext cx="4438650" cy="36576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324600" y="1219201"/>
            <a:ext cx="4495800" cy="2246313"/>
          </a:xfrm>
          <a:prstGeom prst="rect">
            <a:avLst/>
          </a:prstGeom>
        </p:spPr>
        <p:txBody>
          <a:bodyPr>
            <a:spAutoFit/>
          </a:bodyPr>
          <a:lstStyle/>
          <a:p>
            <a:pPr algn="ctr" eaLnBrk="0" hangingPunct="0">
              <a:defRPr/>
            </a:pPr>
            <a:r>
              <a:rPr lang="en-US" sz="2800" b="1" i="1" dirty="0">
                <a:latin typeface="Times New Roman" pitchFamily="18" charset="0"/>
                <a:cs typeface="Times New Roman" pitchFamily="18" charset="0"/>
              </a:rPr>
              <a:t>The key figure in the Iran-Contra scandal was a  military aide to the National Security Council, Lieutenant Colonel Oliver North </a:t>
            </a:r>
            <a:endParaRPr lang="en-US" sz="2800" b="1" i="1" dirty="0"/>
          </a:p>
        </p:txBody>
      </p:sp>
      <p:sp>
        <p:nvSpPr>
          <p:cNvPr id="7" name="Rectangle 6"/>
          <p:cNvSpPr/>
          <p:nvPr/>
        </p:nvSpPr>
        <p:spPr>
          <a:xfrm>
            <a:off x="1371600" y="5041900"/>
            <a:ext cx="6781800" cy="1816100"/>
          </a:xfrm>
          <a:prstGeom prst="rect">
            <a:avLst/>
          </a:prstGeom>
        </p:spPr>
        <p:txBody>
          <a:bodyPr>
            <a:spAutoFit/>
          </a:bodyPr>
          <a:lstStyle/>
          <a:p>
            <a:pPr algn="ctr" eaLnBrk="0" hangingPunct="0">
              <a:defRPr/>
            </a:pPr>
            <a:r>
              <a:rPr lang="en-US" sz="2800" b="1" i="1" dirty="0">
                <a:solidFill>
                  <a:srgbClr val="C00000"/>
                </a:solidFill>
                <a:latin typeface="Times New Roman" pitchFamily="18" charset="0"/>
                <a:cs typeface="Times New Roman" pitchFamily="18" charset="0"/>
              </a:rPr>
              <a:t>Democrats called for an investigation and wanted to find out if President Reagan knew of the illegal activities, but no evidence implicating Reagan was ever found</a:t>
            </a:r>
            <a:endParaRPr lang="en-US" sz="2800" b="1" i="1" dirty="0">
              <a:solidFill>
                <a:srgbClr val="C00000"/>
              </a:solidFill>
            </a:endParaRPr>
          </a:p>
        </p:txBody>
      </p:sp>
    </p:spTree>
    <p:extLst>
      <p:ext uri="{BB962C8B-B14F-4D97-AF65-F5344CB8AC3E}">
        <p14:creationId xmlns:p14="http://schemas.microsoft.com/office/powerpoint/2010/main" val="3511483328"/>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grpSp>
        <p:nvGrpSpPr>
          <p:cNvPr id="86022" name="Group 20"/>
          <p:cNvGrpSpPr>
            <a:grpSpLocks/>
          </p:cNvGrpSpPr>
          <p:nvPr/>
        </p:nvGrpSpPr>
        <p:grpSpPr bwMode="auto">
          <a:xfrm>
            <a:off x="1714500" y="1326908"/>
            <a:ext cx="8763000" cy="1838325"/>
            <a:chOff x="22" y="1506"/>
            <a:chExt cx="5717" cy="1158"/>
          </a:xfrm>
        </p:grpSpPr>
        <p:pic>
          <p:nvPicPr>
            <p:cNvPr id="86033" name="Picture 5" descr="TOW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 y="1506"/>
              <a:ext cx="1245" cy="1149"/>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034" name="Picture 6" descr="iran"/>
            <p:cNvPicPr>
              <a:picLocks noChangeAspect="1" noChangeArrowheads="1"/>
            </p:cNvPicPr>
            <p:nvPr/>
          </p:nvPicPr>
          <p:blipFill>
            <a:blip r:embed="rId4">
              <a:extLst>
                <a:ext uri="{28A0092B-C50C-407E-A947-70E740481C1C}">
                  <a14:useLocalDpi xmlns:a14="http://schemas.microsoft.com/office/drawing/2010/main" val="0"/>
                </a:ext>
              </a:extLst>
            </a:blip>
            <a:srcRect l="2992" t="7974" r="5881" b="12273"/>
            <a:stretch>
              <a:fillRect/>
            </a:stretch>
          </p:blipFill>
          <p:spPr bwMode="auto">
            <a:xfrm>
              <a:off x="1812" y="1554"/>
              <a:ext cx="1148" cy="1104"/>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3229" y="1842"/>
              <a:ext cx="629" cy="446"/>
            </a:xfrm>
            <a:prstGeom prst="rect">
              <a:avLst/>
            </a:prstGeom>
            <a:noFill/>
            <a:ln w="57150">
              <a:noFill/>
              <a:miter lim="800000"/>
              <a:headEnd/>
              <a:tailEnd/>
            </a:ln>
            <a:effectLst/>
          </p:spPr>
          <p:txBody>
            <a:bodyPr wrap="none">
              <a:spAutoFit/>
            </a:bodyPr>
            <a:lstStyle/>
            <a:p>
              <a:pPr algn="ctr" eaLnBrk="0" hangingPunct="0">
                <a:defRPr/>
              </a:pPr>
              <a:r>
                <a:rPr lang="en-US" sz="4000" b="1" dirty="0">
                  <a:solidFill>
                    <a:srgbClr val="00FF00"/>
                  </a:solidFill>
                  <a:effectLst>
                    <a:outerShdw blurRad="38100" dist="38100" dir="2700000" algn="tl">
                      <a:srgbClr val="000000">
                        <a:alpha val="43137"/>
                      </a:srgbClr>
                    </a:outerShdw>
                  </a:effectLst>
                </a:rPr>
                <a:t>$$$</a:t>
              </a:r>
            </a:p>
          </p:txBody>
        </p:sp>
        <p:pic>
          <p:nvPicPr>
            <p:cNvPr id="86036" name="Picture 9" descr="n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 y="1554"/>
              <a:ext cx="937" cy="111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6037" name="Picture 8" descr="cont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1" y="1554"/>
              <a:ext cx="598" cy="1104"/>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6038" name="Text Box 15"/>
            <p:cNvSpPr txBox="1">
              <a:spLocks noChangeArrowheads="1"/>
            </p:cNvSpPr>
            <p:nvPr/>
          </p:nvSpPr>
          <p:spPr bwMode="auto">
            <a:xfrm>
              <a:off x="2958" y="1839"/>
              <a:ext cx="32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3600" b="1">
                  <a:solidFill>
                    <a:schemeClr val="hlink"/>
                  </a:solidFill>
                </a:rPr>
                <a:t>=</a:t>
              </a:r>
            </a:p>
          </p:txBody>
        </p:sp>
        <p:sp>
          <p:nvSpPr>
            <p:cNvPr id="86039" name="AutoShape 18"/>
            <p:cNvSpPr>
              <a:spLocks noChangeArrowheads="1"/>
            </p:cNvSpPr>
            <p:nvPr/>
          </p:nvSpPr>
          <p:spPr bwMode="auto">
            <a:xfrm>
              <a:off x="1392" y="1920"/>
              <a:ext cx="336" cy="240"/>
            </a:xfrm>
            <a:prstGeom prst="rightArrow">
              <a:avLst>
                <a:gd name="adj1" fmla="val 50000"/>
                <a:gd name="adj2" fmla="val 35000"/>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solidFill>
                  <a:schemeClr val="hlink"/>
                </a:solidFill>
              </a:endParaRPr>
            </a:p>
          </p:txBody>
        </p:sp>
        <p:sp>
          <p:nvSpPr>
            <p:cNvPr id="86040" name="AutoShape 19"/>
            <p:cNvSpPr>
              <a:spLocks noChangeArrowheads="1"/>
            </p:cNvSpPr>
            <p:nvPr/>
          </p:nvSpPr>
          <p:spPr bwMode="auto">
            <a:xfrm>
              <a:off x="3899" y="1938"/>
              <a:ext cx="336" cy="192"/>
            </a:xfrm>
            <a:prstGeom prst="rightArrow">
              <a:avLst>
                <a:gd name="adj1" fmla="val 50000"/>
                <a:gd name="adj2" fmla="val 35000"/>
              </a:avLst>
            </a:prstGeom>
            <a:solidFill>
              <a:schemeClr val="hlink"/>
            </a:solidFill>
            <a:ln w="57150">
              <a:solidFill>
                <a:schemeClr val="bg1"/>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solidFill>
                  <a:schemeClr val="hlink"/>
                </a:solidFill>
              </a:endParaRPr>
            </a:p>
          </p:txBody>
        </p:sp>
      </p:grpSp>
      <p:sp>
        <p:nvSpPr>
          <p:cNvPr id="86024" name="Text Box 23"/>
          <p:cNvSpPr txBox="1">
            <a:spLocks noChangeArrowheads="1"/>
          </p:cNvSpPr>
          <p:nvPr/>
        </p:nvSpPr>
        <p:spPr bwMode="auto">
          <a:xfrm>
            <a:off x="2145173" y="892054"/>
            <a:ext cx="985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dirty="0">
                <a:latin typeface="Impact" panose="020B0806030902050204" pitchFamily="34" charset="0"/>
              </a:rPr>
              <a:t>Arms</a:t>
            </a:r>
          </a:p>
        </p:txBody>
      </p:sp>
      <p:sp>
        <p:nvSpPr>
          <p:cNvPr id="86025" name="Text Box 24"/>
          <p:cNvSpPr txBox="1">
            <a:spLocks noChangeArrowheads="1"/>
          </p:cNvSpPr>
          <p:nvPr/>
        </p:nvSpPr>
        <p:spPr bwMode="auto">
          <a:xfrm>
            <a:off x="4812173" y="892054"/>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dirty="0">
                <a:solidFill>
                  <a:srgbClr val="C00000"/>
                </a:solidFill>
                <a:latin typeface="Impact" panose="020B0806030902050204" pitchFamily="34" charset="0"/>
              </a:rPr>
              <a:t>Iran</a:t>
            </a:r>
          </a:p>
        </p:txBody>
      </p:sp>
      <p:sp>
        <p:nvSpPr>
          <p:cNvPr id="18" name="Text Box 25"/>
          <p:cNvSpPr txBox="1">
            <a:spLocks noChangeArrowheads="1"/>
          </p:cNvSpPr>
          <p:nvPr/>
        </p:nvSpPr>
        <p:spPr bwMode="auto">
          <a:xfrm>
            <a:off x="8926973" y="968254"/>
            <a:ext cx="1176338" cy="461963"/>
          </a:xfrm>
          <a:prstGeom prst="rect">
            <a:avLst/>
          </a:prstGeom>
          <a:noFill/>
          <a:ln w="9525">
            <a:noFill/>
            <a:miter lim="800000"/>
            <a:headEnd/>
            <a:tailEnd/>
          </a:ln>
          <a:effectLst/>
        </p:spPr>
        <p:txBody>
          <a:bodyPr wrap="none">
            <a:spAutoFit/>
          </a:bodyPr>
          <a:lstStyle/>
          <a:p>
            <a:pPr algn="ctr" eaLnBrk="0" hangingPunct="0">
              <a:defRPr/>
            </a:pPr>
            <a:r>
              <a:rPr lang="en-US" sz="2400" dirty="0">
                <a:solidFill>
                  <a:schemeClr val="accent4"/>
                </a:solidFill>
                <a:latin typeface="Impact" pitchFamily="34" charset="0"/>
              </a:rPr>
              <a:t>Contras</a:t>
            </a:r>
          </a:p>
        </p:txBody>
      </p:sp>
      <p:grpSp>
        <p:nvGrpSpPr>
          <p:cNvPr id="3" name="Group 2"/>
          <p:cNvGrpSpPr/>
          <p:nvPr/>
        </p:nvGrpSpPr>
        <p:grpSpPr>
          <a:xfrm>
            <a:off x="5306736" y="3204799"/>
            <a:ext cx="5730876" cy="2666999"/>
            <a:chOff x="4495800" y="4038601"/>
            <a:chExt cx="5730876" cy="2666999"/>
          </a:xfrm>
        </p:grpSpPr>
        <p:pic>
          <p:nvPicPr>
            <p:cNvPr id="86018" name="Picture 10" descr="twa-847-shiite-hijack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1" y="4495801"/>
              <a:ext cx="17113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11" descr="Hostage1_thum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1" y="5410200"/>
              <a:ext cx="2155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AutoShape 16"/>
            <p:cNvSpPr>
              <a:spLocks noChangeArrowheads="1"/>
            </p:cNvSpPr>
            <p:nvPr/>
          </p:nvSpPr>
          <p:spPr bwMode="auto">
            <a:xfrm>
              <a:off x="4495800" y="4419600"/>
              <a:ext cx="609600" cy="1066800"/>
            </a:xfrm>
            <a:prstGeom prst="curvedRightArrow">
              <a:avLst>
                <a:gd name="adj1" fmla="val 35000"/>
                <a:gd name="adj2" fmla="val 70000"/>
                <a:gd name="adj3" fmla="val 33333"/>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solidFill>
                  <a:schemeClr val="hlink"/>
                </a:solidFill>
              </a:endParaRPr>
            </a:p>
          </p:txBody>
        </p:sp>
        <p:sp>
          <p:nvSpPr>
            <p:cNvPr id="86021" name="AutoShape 17"/>
            <p:cNvSpPr>
              <a:spLocks noChangeArrowheads="1"/>
            </p:cNvSpPr>
            <p:nvPr/>
          </p:nvSpPr>
          <p:spPr bwMode="auto">
            <a:xfrm>
              <a:off x="7162800" y="5486400"/>
              <a:ext cx="609600" cy="1066800"/>
            </a:xfrm>
            <a:prstGeom prst="curvedRightArrow">
              <a:avLst>
                <a:gd name="adj1" fmla="val 35000"/>
                <a:gd name="adj2" fmla="val 70000"/>
                <a:gd name="adj3" fmla="val 33333"/>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solidFill>
                  <a:schemeClr val="hlink"/>
                </a:solidFill>
              </a:endParaRPr>
            </a:p>
          </p:txBody>
        </p:sp>
        <p:sp>
          <p:nvSpPr>
            <p:cNvPr id="86027" name="Text Box 26"/>
            <p:cNvSpPr txBox="1">
              <a:spLocks noChangeArrowheads="1"/>
            </p:cNvSpPr>
            <p:nvPr/>
          </p:nvSpPr>
          <p:spPr bwMode="auto">
            <a:xfrm>
              <a:off x="5486401" y="4038601"/>
              <a:ext cx="142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dirty="0">
                  <a:ln>
                    <a:solidFill>
                      <a:sysClr val="windowText" lastClr="000000"/>
                    </a:solidFill>
                  </a:ln>
                  <a:solidFill>
                    <a:srgbClr val="FFFF00"/>
                  </a:solidFill>
                  <a:latin typeface="Impact" panose="020B0806030902050204" pitchFamily="34" charset="0"/>
                </a:rPr>
                <a:t>Hezbollah</a:t>
              </a:r>
            </a:p>
          </p:txBody>
        </p:sp>
        <p:sp>
          <p:nvSpPr>
            <p:cNvPr id="20" name="Text Box 27"/>
            <p:cNvSpPr txBox="1">
              <a:spLocks noChangeArrowheads="1"/>
            </p:cNvSpPr>
            <p:nvPr/>
          </p:nvSpPr>
          <p:spPr bwMode="auto">
            <a:xfrm>
              <a:off x="7772401" y="4876801"/>
              <a:ext cx="2454275" cy="461963"/>
            </a:xfrm>
            <a:prstGeom prst="rect">
              <a:avLst/>
            </a:prstGeom>
            <a:noFill/>
            <a:ln w="9525">
              <a:noFill/>
              <a:miter lim="800000"/>
              <a:headEnd/>
              <a:tailEnd/>
            </a:ln>
            <a:effectLst/>
          </p:spPr>
          <p:txBody>
            <a:bodyPr wrap="none">
              <a:spAutoFit/>
            </a:bodyPr>
            <a:lstStyle/>
            <a:p>
              <a:pPr algn="ctr" eaLnBrk="0" hangingPunct="0">
                <a:defRPr/>
              </a:pPr>
              <a:r>
                <a:rPr lang="en-US" sz="2400" dirty="0">
                  <a:solidFill>
                    <a:schemeClr val="tx1">
                      <a:lumMod val="95000"/>
                    </a:schemeClr>
                  </a:solidFill>
                  <a:effectLst>
                    <a:outerShdw blurRad="38100" dist="38100" dir="2700000" algn="tl">
                      <a:srgbClr val="000000">
                        <a:alpha val="43137"/>
                      </a:srgbClr>
                    </a:outerShdw>
                  </a:effectLst>
                  <a:latin typeface="Impact" pitchFamily="34" charset="0"/>
                </a:rPr>
                <a:t>No more hostages</a:t>
              </a:r>
            </a:p>
          </p:txBody>
        </p:sp>
      </p:grpSp>
      <p:sp>
        <p:nvSpPr>
          <p:cNvPr id="86029" name="Text Box 28"/>
          <p:cNvSpPr txBox="1">
            <a:spLocks noChangeArrowheads="1"/>
          </p:cNvSpPr>
          <p:nvPr/>
        </p:nvSpPr>
        <p:spPr bwMode="auto">
          <a:xfrm>
            <a:off x="6717173" y="968254"/>
            <a:ext cx="101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a:solidFill>
                  <a:srgbClr val="00FF00"/>
                </a:solidFill>
                <a:latin typeface="Impact" panose="020B0806030902050204" pitchFamily="34" charset="0"/>
              </a:rPr>
              <a:t>Money</a:t>
            </a:r>
          </a:p>
        </p:txBody>
      </p:sp>
      <p:sp>
        <p:nvSpPr>
          <p:cNvPr id="86023" name="AutoShape 22"/>
          <p:cNvSpPr>
            <a:spLocks noChangeArrowheads="1"/>
          </p:cNvSpPr>
          <p:nvPr/>
        </p:nvSpPr>
        <p:spPr bwMode="auto">
          <a:xfrm>
            <a:off x="9115427" y="4474935"/>
            <a:ext cx="1680389" cy="164868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bg1"/>
          </a:solidFill>
          <a:ln w="9525">
            <a:solidFill>
              <a:schemeClr val="tx1"/>
            </a:solidFill>
            <a:miter lim="800000"/>
            <a:headEnd/>
            <a:tailEnd/>
          </a:ln>
        </p:spPr>
        <p:txBody>
          <a:bodyPr wrap="none" anchor="ctr"/>
          <a:lstStyle/>
          <a:p>
            <a:endParaRPr lang="en-US"/>
          </a:p>
        </p:txBody>
      </p:sp>
      <p:sp>
        <p:nvSpPr>
          <p:cNvPr id="22" name="Rectangle 21"/>
          <p:cNvSpPr/>
          <p:nvPr/>
        </p:nvSpPr>
        <p:spPr>
          <a:xfrm>
            <a:off x="1524000" y="0"/>
            <a:ext cx="9144000" cy="1200150"/>
          </a:xfrm>
          <a:prstGeom prst="rect">
            <a:avLst/>
          </a:prstGeom>
        </p:spPr>
        <p:txBody>
          <a:bodyPr>
            <a:spAutoFit/>
          </a:bodyPr>
          <a:lstStyle/>
          <a:p>
            <a:pPr algn="ctr" eaLnBrk="0" hangingPunct="0">
              <a:defRPr/>
            </a:pPr>
            <a:r>
              <a:rPr lang="en-US" sz="7200" dirty="0">
                <a:solidFill>
                  <a:srgbClr val="C00000"/>
                </a:solidFill>
                <a:effectLst>
                  <a:outerShdw blurRad="38100" dist="38100" dir="2700000" algn="tl">
                    <a:srgbClr val="000000">
                      <a:alpha val="43137"/>
                    </a:srgbClr>
                  </a:outerShdw>
                </a:effectLst>
                <a:latin typeface="Impact" pitchFamily="34" charset="0"/>
              </a:rPr>
              <a:t>Iran-Contra Scandal</a:t>
            </a:r>
            <a:endParaRPr lang="en-US" sz="7200" dirty="0">
              <a:solidFill>
                <a:srgbClr val="C00000"/>
              </a:solidFill>
              <a:effectLst>
                <a:outerShdw blurRad="38100" dist="38100" dir="2700000" algn="tl">
                  <a:srgbClr val="000000">
                    <a:alpha val="43137"/>
                  </a:srgbClr>
                </a:outerShdw>
              </a:effectLst>
            </a:endParaRPr>
          </a:p>
        </p:txBody>
      </p:sp>
      <p:sp>
        <p:nvSpPr>
          <p:cNvPr id="86031" name="Rectangle 22"/>
          <p:cNvSpPr>
            <a:spLocks noChangeArrowheads="1"/>
          </p:cNvSpPr>
          <p:nvPr/>
        </p:nvSpPr>
        <p:spPr bwMode="auto">
          <a:xfrm>
            <a:off x="8458201" y="2819400"/>
            <a:ext cx="1160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a:solidFill>
                  <a:schemeClr val="bg1"/>
                </a:solidFill>
                <a:latin typeface="Impact" panose="020B0806030902050204" pitchFamily="34" charset="0"/>
              </a:rPr>
              <a:t>Nicaragua</a:t>
            </a:r>
          </a:p>
        </p:txBody>
      </p:sp>
      <p:sp>
        <p:nvSpPr>
          <p:cNvPr id="86032" name="Rectangle 23"/>
          <p:cNvSpPr>
            <a:spLocks noChangeArrowheads="1"/>
          </p:cNvSpPr>
          <p:nvPr/>
        </p:nvSpPr>
        <p:spPr bwMode="auto">
          <a:xfrm>
            <a:off x="5105400" y="28194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a:solidFill>
                  <a:schemeClr val="bg1"/>
                </a:solidFill>
                <a:latin typeface="Impact" panose="020B0806030902050204" pitchFamily="34" charset="0"/>
              </a:rPr>
              <a:t>Iran</a:t>
            </a:r>
          </a:p>
        </p:txBody>
      </p:sp>
      <p:sp>
        <p:nvSpPr>
          <p:cNvPr id="2" name="TextBox 1"/>
          <p:cNvSpPr txBox="1"/>
          <p:nvPr/>
        </p:nvSpPr>
        <p:spPr>
          <a:xfrm>
            <a:off x="351918" y="3189288"/>
            <a:ext cx="3752684" cy="3416320"/>
          </a:xfrm>
          <a:prstGeom prst="rect">
            <a:avLst/>
          </a:prstGeom>
          <a:noFill/>
        </p:spPr>
        <p:txBody>
          <a:bodyPr wrap="square" rtlCol="0">
            <a:spAutoFit/>
          </a:bodyPr>
          <a:lstStyle/>
          <a:p>
            <a:r>
              <a:rPr lang="en-US" dirty="0" smtClean="0"/>
              <a:t/>
            </a:r>
            <a:br>
              <a:rPr lang="en-US" dirty="0" smtClean="0"/>
            </a:br>
            <a:r>
              <a:rPr lang="en-US" dirty="0"/>
              <a:t>scandal that erupted after the Reagan administration sold weapons to Iran in hopes of freeing American hostages in Lebanon; money from the arms sales was used to aid the Contras (anti-Communist insurgents) in Nicaragua, even though Congress had prohibited this assistance. Talk of Reagan's impeachment ended when presidential aides took the blame for the illegal activity.</a:t>
            </a:r>
          </a:p>
        </p:txBody>
      </p:sp>
    </p:spTree>
    <p:extLst>
      <p:ext uri="{BB962C8B-B14F-4D97-AF65-F5344CB8AC3E}">
        <p14:creationId xmlns:p14="http://schemas.microsoft.com/office/powerpoint/2010/main" val="3132473368"/>
      </p:ext>
    </p:extLst>
  </p:cSld>
  <p:clrMapOvr>
    <a:masterClrMapping/>
  </p:clrMapOvr>
  <p:transition spd="slow">
    <p:wheel spokes="2"/>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87042" name="Picture 2" descr="File:ElectoralCollege1984.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988" y="838200"/>
            <a:ext cx="93075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95400" y="-152400"/>
            <a:ext cx="9677400" cy="1169988"/>
          </a:xfrm>
          <a:prstGeom prst="rect">
            <a:avLst/>
          </a:prstGeom>
        </p:spPr>
        <p:txBody>
          <a:bodyPr>
            <a:spAutoFit/>
          </a:bodyPr>
          <a:lstStyle/>
          <a:p>
            <a:pPr algn="ctr" eaLnBrk="0" hangingPunct="0">
              <a:defRPr/>
            </a:pPr>
            <a:r>
              <a:rPr lang="en-US" sz="7000" dirty="0">
                <a:solidFill>
                  <a:srgbClr val="FF0000"/>
                </a:solidFill>
                <a:effectLst>
                  <a:outerShdw blurRad="38100" dist="38100" dir="2700000" algn="tl">
                    <a:srgbClr val="000000">
                      <a:alpha val="43137"/>
                    </a:srgbClr>
                  </a:outerShdw>
                </a:effectLst>
                <a:latin typeface="Impact" pitchFamily="34" charset="0"/>
                <a:cs typeface="Times New Roman" pitchFamily="18" charset="0"/>
              </a:rPr>
              <a:t>Reagan wins re-election</a:t>
            </a:r>
            <a:endParaRPr lang="en-US" sz="7000" dirty="0">
              <a:solidFill>
                <a:srgbClr val="FF0000"/>
              </a:solidFill>
              <a:latin typeface="Impact" pitchFamily="34" charset="0"/>
            </a:endParaRPr>
          </a:p>
        </p:txBody>
      </p:sp>
      <p:sp>
        <p:nvSpPr>
          <p:cNvPr id="3" name="Rectangle 2"/>
          <p:cNvSpPr/>
          <p:nvPr/>
        </p:nvSpPr>
        <p:spPr>
          <a:xfrm>
            <a:off x="1524000" y="6365876"/>
            <a:ext cx="9144000" cy="461963"/>
          </a:xfrm>
          <a:prstGeom prst="rect">
            <a:avLst/>
          </a:prstGeom>
        </p:spPr>
        <p:txBody>
          <a:bodyPr>
            <a:spAutoFit/>
          </a:bodyPr>
          <a:lstStyle/>
          <a:p>
            <a:pPr eaLnBrk="0" hangingPunct="0">
              <a:defRPr/>
            </a:pPr>
            <a:r>
              <a:rPr lang="en-US" sz="2400" b="1" i="1" dirty="0">
                <a:solidFill>
                  <a:schemeClr val="accent1">
                    <a:lumMod val="60000"/>
                    <a:lumOff val="40000"/>
                  </a:schemeClr>
                </a:solidFill>
                <a:effectLst>
                  <a:outerShdw blurRad="38100" dist="38100" dir="2700000" algn="tl">
                    <a:srgbClr val="000000">
                      <a:alpha val="43137"/>
                    </a:srgbClr>
                  </a:outerShdw>
                </a:effectLst>
                <a:latin typeface="Arial Rounded MT Bold" pitchFamily="34" charset="0"/>
                <a:cs typeface="Times New Roman" pitchFamily="18" charset="0"/>
              </a:rPr>
              <a:t>Reagan’s win in 1984 was the largest landslide in U.S. history</a:t>
            </a:r>
          </a:p>
        </p:txBody>
      </p:sp>
    </p:spTree>
    <p:extLst>
      <p:ext uri="{BB962C8B-B14F-4D97-AF65-F5344CB8AC3E}">
        <p14:creationId xmlns:p14="http://schemas.microsoft.com/office/powerpoint/2010/main" val="3234489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88066" name="Picture 2" descr="http://static.howstuffworks.com/gif/space-shuttle-launch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
            <a:ext cx="9144000" cy="1108075"/>
          </a:xfrm>
          <a:prstGeom prst="rect">
            <a:avLst/>
          </a:prstGeom>
        </p:spPr>
        <p:txBody>
          <a:bodyPr>
            <a:spAutoFit/>
          </a:bodyPr>
          <a:lstStyle/>
          <a:p>
            <a:pPr algn="ctr" eaLnBrk="0" hangingPunct="0">
              <a:defRPr/>
            </a:pPr>
            <a:r>
              <a:rPr lang="en-US" sz="6600" dirty="0">
                <a:effectLst>
                  <a:outerShdw blurRad="38100" dist="38100" dir="2700000" algn="tl">
                    <a:srgbClr val="000000">
                      <a:alpha val="43137"/>
                    </a:srgbClr>
                  </a:outerShdw>
                </a:effectLst>
                <a:latin typeface="Impact" pitchFamily="34" charset="0"/>
                <a:cs typeface="Times New Roman" pitchFamily="18" charset="0"/>
              </a:rPr>
              <a:t>Space Shuttle launched</a:t>
            </a:r>
            <a:endParaRPr lang="en-US" sz="6600" dirty="0"/>
          </a:p>
        </p:txBody>
      </p:sp>
      <p:sp>
        <p:nvSpPr>
          <p:cNvPr id="4" name="Rectangle 3"/>
          <p:cNvSpPr/>
          <p:nvPr/>
        </p:nvSpPr>
        <p:spPr>
          <a:xfrm>
            <a:off x="6858000" y="1371601"/>
            <a:ext cx="3810000" cy="2062163"/>
          </a:xfrm>
          <a:prstGeom prst="rect">
            <a:avLst/>
          </a:prstGeom>
        </p:spPr>
        <p:txBody>
          <a:bodyPr>
            <a:spAutoFit/>
          </a:bodyPr>
          <a:lstStyle/>
          <a:p>
            <a:pPr algn="ctr" eaLnBrk="0" hangingPunct="0">
              <a:defRPr/>
            </a:pPr>
            <a:r>
              <a:rPr lang="en-US" sz="3200" b="1" dirty="0">
                <a:effectLst>
                  <a:outerShdw blurRad="38100" dist="38100" dir="2700000" algn="tl">
                    <a:srgbClr val="000000">
                      <a:alpha val="43137"/>
                    </a:srgbClr>
                  </a:outerShdw>
                </a:effectLst>
                <a:latin typeface="Arial Rounded MT Bold" pitchFamily="34" charset="0"/>
                <a:cs typeface="Times New Roman" pitchFamily="18" charset="0"/>
              </a:rPr>
              <a:t>The United States launched the first space shuttle on April 12, 1981</a:t>
            </a:r>
            <a:endParaRPr lang="en-US" sz="3200" dirty="0">
              <a:latin typeface="Arial Rounded MT Bold" pitchFamily="34" charset="0"/>
            </a:endParaRPr>
          </a:p>
        </p:txBody>
      </p:sp>
      <p:sp>
        <p:nvSpPr>
          <p:cNvPr id="5" name="Rectangle 4"/>
          <p:cNvSpPr/>
          <p:nvPr/>
        </p:nvSpPr>
        <p:spPr>
          <a:xfrm>
            <a:off x="1524000" y="4495801"/>
            <a:ext cx="4572000" cy="2062163"/>
          </a:xfrm>
          <a:prstGeom prst="rect">
            <a:avLst/>
          </a:prstGeom>
        </p:spPr>
        <p:txBody>
          <a:bodyPr>
            <a:spAutoFit/>
          </a:bodyPr>
          <a:lstStyle/>
          <a:p>
            <a:pPr algn="ctr" eaLnBrk="0" hangingPunct="0">
              <a:defRPr/>
            </a:pPr>
            <a:r>
              <a:rPr lang="en-US" sz="3200" b="1" dirty="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rPr>
              <a:t>The space shuttle </a:t>
            </a:r>
            <a:r>
              <a:rPr lang="en-US" sz="3200" b="1" i="1" dirty="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rPr>
              <a:t>Columbia</a:t>
            </a:r>
            <a:r>
              <a:rPr lang="en-US" sz="3200" b="1" dirty="0">
                <a:solidFill>
                  <a:schemeClr val="bg1"/>
                </a:solidFill>
                <a:effectLst>
                  <a:outerShdw blurRad="38100" dist="38100" dir="2700000" algn="tl">
                    <a:srgbClr val="000000">
                      <a:alpha val="43137"/>
                    </a:srgbClr>
                  </a:outerShdw>
                </a:effectLst>
                <a:latin typeface="Arial Rounded MT Bold" pitchFamily="34" charset="0"/>
                <a:cs typeface="Times New Roman" pitchFamily="18" charset="0"/>
              </a:rPr>
              <a:t> was the first of over 100 shuttle missions flown</a:t>
            </a:r>
            <a:endParaRPr lang="en-US" sz="3200" dirty="0">
              <a:solidFill>
                <a:schemeClr val="bg1"/>
              </a:solidFill>
              <a:latin typeface="Arial Rounded MT Bold" pitchFamily="34" charset="0"/>
            </a:endParaRPr>
          </a:p>
        </p:txBody>
      </p:sp>
    </p:spTree>
    <p:extLst>
      <p:ext uri="{BB962C8B-B14F-4D97-AF65-F5344CB8AC3E}">
        <p14:creationId xmlns:p14="http://schemas.microsoft.com/office/powerpoint/2010/main" val="164188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89090" name="Picture 2" descr="http://news.bbc.co.uk/nol/shared/spl/hi/pop_ups/06/sci_nat_1986_challenger_disaster/im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1"/>
            <a:ext cx="9144000" cy="1108075"/>
          </a:xfrm>
          <a:prstGeom prst="rect">
            <a:avLst/>
          </a:prstGeom>
        </p:spPr>
        <p:txBody>
          <a:bodyPr>
            <a:spAutoFit/>
          </a:bodyPr>
          <a:lstStyle/>
          <a:p>
            <a:pPr algn="ctr" eaLnBrk="0" hangingPunct="0">
              <a:defRPr/>
            </a:pPr>
            <a:r>
              <a:rPr lang="en-US" sz="6600" dirty="0">
                <a:effectLst>
                  <a:outerShdw blurRad="38100" dist="38100" dir="2700000" algn="tl">
                    <a:srgbClr val="000000">
                      <a:alpha val="43137"/>
                    </a:srgbClr>
                  </a:outerShdw>
                </a:effectLst>
                <a:latin typeface="Impact" pitchFamily="34" charset="0"/>
                <a:cs typeface="Times New Roman" pitchFamily="18" charset="0"/>
              </a:rPr>
              <a:t>Challenger Disaster</a:t>
            </a:r>
            <a:endParaRPr lang="en-US" sz="6600" dirty="0"/>
          </a:p>
        </p:txBody>
      </p:sp>
      <p:sp>
        <p:nvSpPr>
          <p:cNvPr id="5" name="Rectangle 4"/>
          <p:cNvSpPr/>
          <p:nvPr/>
        </p:nvSpPr>
        <p:spPr>
          <a:xfrm>
            <a:off x="5334000" y="1066800"/>
            <a:ext cx="5334000" cy="1816100"/>
          </a:xfrm>
          <a:prstGeom prst="rect">
            <a:avLst/>
          </a:prstGeom>
        </p:spPr>
        <p:txBody>
          <a:bodyPr>
            <a:spAutoFit/>
          </a:bodyPr>
          <a:lstStyle/>
          <a:p>
            <a:pPr algn="ctr" eaLnBrk="0" hangingPunct="0">
              <a:defRPr/>
            </a:pPr>
            <a:r>
              <a:rPr lang="en-US" sz="2800" b="1" dirty="0">
                <a:effectLst>
                  <a:outerShdw blurRad="38100" dist="38100" dir="2700000" algn="tl">
                    <a:srgbClr val="000000">
                      <a:alpha val="43137"/>
                    </a:srgbClr>
                  </a:outerShdw>
                </a:effectLst>
                <a:latin typeface="Arial Rounded MT Bold" pitchFamily="34" charset="0"/>
                <a:cs typeface="Times New Roman" pitchFamily="18" charset="0"/>
              </a:rPr>
              <a:t>Disaster hit the program on January 20, 1986  when the shuttle </a:t>
            </a:r>
            <a:r>
              <a:rPr lang="en-US" sz="2800" b="1" i="1" dirty="0">
                <a:effectLst>
                  <a:outerShdw blurRad="38100" dist="38100" dir="2700000" algn="tl">
                    <a:srgbClr val="000000">
                      <a:alpha val="43137"/>
                    </a:srgbClr>
                  </a:outerShdw>
                </a:effectLst>
                <a:latin typeface="Arial Rounded MT Bold" pitchFamily="34" charset="0"/>
                <a:cs typeface="Times New Roman" pitchFamily="18" charset="0"/>
              </a:rPr>
              <a:t>Challenger</a:t>
            </a:r>
            <a:r>
              <a:rPr lang="en-US" sz="2800" b="1" dirty="0">
                <a:effectLst>
                  <a:outerShdw blurRad="38100" dist="38100" dir="2700000" algn="tl">
                    <a:srgbClr val="000000">
                      <a:alpha val="43137"/>
                    </a:srgbClr>
                  </a:outerShdw>
                </a:effectLst>
                <a:latin typeface="Arial Rounded MT Bold" pitchFamily="34" charset="0"/>
                <a:cs typeface="Times New Roman" pitchFamily="18" charset="0"/>
              </a:rPr>
              <a:t> exploded shortly after takeoff</a:t>
            </a:r>
            <a:endParaRPr lang="en-US" sz="2800" dirty="0">
              <a:latin typeface="Arial Rounded MT Bold" pitchFamily="34" charset="0"/>
            </a:endParaRPr>
          </a:p>
        </p:txBody>
      </p:sp>
      <p:sp>
        <p:nvSpPr>
          <p:cNvPr id="6" name="Rectangle 5"/>
          <p:cNvSpPr/>
          <p:nvPr/>
        </p:nvSpPr>
        <p:spPr>
          <a:xfrm>
            <a:off x="4114800" y="5473700"/>
            <a:ext cx="5867400" cy="1384300"/>
          </a:xfrm>
          <a:prstGeom prst="rect">
            <a:avLst/>
          </a:prstGeom>
        </p:spPr>
        <p:txBody>
          <a:bodyPr>
            <a:spAutoFit/>
          </a:bodyPr>
          <a:lstStyle/>
          <a:p>
            <a:pPr algn="ctr" eaLnBrk="0" hangingPunct="0">
              <a:defRPr/>
            </a:pPr>
            <a:r>
              <a:rPr lang="en-US" sz="2800" b="1" dirty="0">
                <a:effectLst>
                  <a:outerShdw blurRad="38100" dist="38100" dir="2700000" algn="tl">
                    <a:srgbClr val="000000">
                      <a:alpha val="43137"/>
                    </a:srgbClr>
                  </a:outerShdw>
                </a:effectLst>
                <a:latin typeface="Arial Rounded MT Bold" pitchFamily="34" charset="0"/>
              </a:rPr>
              <a:t>The crash killed the entire seven member crew, including teacher  Christa McAuliffe</a:t>
            </a:r>
          </a:p>
        </p:txBody>
      </p:sp>
    </p:spTree>
    <p:extLst>
      <p:ext uri="{BB962C8B-B14F-4D97-AF65-F5344CB8AC3E}">
        <p14:creationId xmlns:p14="http://schemas.microsoft.com/office/powerpoint/2010/main" val="2897054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1295400" y="-152400"/>
            <a:ext cx="9677400" cy="1169988"/>
          </a:xfrm>
          <a:prstGeom prst="rect">
            <a:avLst/>
          </a:prstGeom>
        </p:spPr>
        <p:txBody>
          <a:bodyPr>
            <a:spAutoFit/>
          </a:bodyPr>
          <a:lstStyle/>
          <a:p>
            <a:pPr algn="ctr" eaLnBrk="0" hangingPunct="0">
              <a:defRPr/>
            </a:pPr>
            <a:r>
              <a:rPr lang="en-US" sz="7000" dirty="0">
                <a:solidFill>
                  <a:srgbClr val="FF0000"/>
                </a:solidFill>
                <a:effectLst>
                  <a:outerShdw blurRad="38100" dist="38100" dir="2700000" algn="tl">
                    <a:srgbClr val="000000">
                      <a:alpha val="43137"/>
                    </a:srgbClr>
                  </a:outerShdw>
                </a:effectLst>
                <a:latin typeface="Impact" pitchFamily="34" charset="0"/>
                <a:cs typeface="Times New Roman" pitchFamily="18" charset="0"/>
              </a:rPr>
              <a:t>Reagan and the Cold War</a:t>
            </a:r>
            <a:endParaRPr lang="en-US" sz="7000" dirty="0">
              <a:solidFill>
                <a:srgbClr val="FF0000"/>
              </a:solidFill>
              <a:latin typeface="Impact" pitchFamily="34" charset="0"/>
            </a:endParaRPr>
          </a:p>
        </p:txBody>
      </p:sp>
      <p:sp>
        <p:nvSpPr>
          <p:cNvPr id="3" name="Rectangle 2"/>
          <p:cNvSpPr/>
          <p:nvPr/>
        </p:nvSpPr>
        <p:spPr>
          <a:xfrm>
            <a:off x="5867399" y="990601"/>
            <a:ext cx="5281863" cy="5693866"/>
          </a:xfrm>
          <a:prstGeom prst="rect">
            <a:avLst/>
          </a:prstGeom>
        </p:spPr>
        <p:txBody>
          <a:bodyPr wrap="square">
            <a:spAutoFit/>
          </a:bodyPr>
          <a:lstStyle/>
          <a:p>
            <a:pPr eaLnBrk="0" hangingPunct="0">
              <a:defRPr/>
            </a:pPr>
            <a:r>
              <a:rPr lang="en-US" sz="2600" b="1" dirty="0">
                <a:latin typeface="Times New Roman" pitchFamily="18" charset="0"/>
                <a:cs typeface="Times New Roman" pitchFamily="18" charset="0"/>
              </a:rPr>
              <a:t>President Reagan abandoned the </a:t>
            </a:r>
            <a:r>
              <a:rPr lang="en-US" sz="2600" b="1" dirty="0" smtClean="0">
                <a:latin typeface="Times New Roman" pitchFamily="18" charset="0"/>
                <a:cs typeface="Times New Roman" pitchFamily="18" charset="0"/>
              </a:rPr>
              <a:t>belief </a:t>
            </a:r>
            <a:r>
              <a:rPr lang="en-US" sz="2600" b="1" dirty="0">
                <a:latin typeface="Times New Roman" pitchFamily="18" charset="0"/>
                <a:cs typeface="Times New Roman" pitchFamily="18" charset="0"/>
              </a:rPr>
              <a:t>in détente. </a:t>
            </a:r>
            <a:r>
              <a:rPr lang="en-US" sz="2600" b="1" dirty="0">
                <a:latin typeface="Times New Roman" pitchFamily="18" charset="0"/>
                <a:cs typeface="Times New Roman" pitchFamily="18" charset="0"/>
              </a:rPr>
              <a:t>He viewed the Soviet Union as evil and believed that the U.S. should not negotiate with the Russians</a:t>
            </a:r>
          </a:p>
          <a:p>
            <a:pPr eaLnBrk="0" hangingPunct="0">
              <a:defRPr/>
            </a:pPr>
            <a:r>
              <a:rPr lang="en-US" sz="2600" b="1" dirty="0">
                <a:latin typeface="Times New Roman" pitchFamily="18" charset="0"/>
                <a:cs typeface="Times New Roman" pitchFamily="18" charset="0"/>
              </a:rPr>
              <a:t>Reagan believed the U.S. had to be strong militarily to deal with the Soviet Union. He began a huge military buildup called Star Wars.</a:t>
            </a:r>
          </a:p>
          <a:p>
            <a:pPr eaLnBrk="0" hangingPunct="0">
              <a:defRPr/>
            </a:pPr>
            <a:r>
              <a:rPr lang="en-US" sz="2600" b="1" dirty="0">
                <a:solidFill>
                  <a:srgbClr val="00B0F0"/>
                </a:solidFill>
                <a:latin typeface="Times New Roman" pitchFamily="18" charset="0"/>
                <a:cs typeface="Times New Roman" pitchFamily="18" charset="0"/>
              </a:rPr>
              <a:t>The Star Wars program was a defense system that would shoot Soviet missiles out of the sky in space before they reached the United States. </a:t>
            </a:r>
          </a:p>
        </p:txBody>
      </p:sp>
      <p:pic>
        <p:nvPicPr>
          <p:cNvPr id="90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4114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4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1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685922"/>
      </p:ext>
    </p:extLst>
  </p:cSld>
  <p:clrMapOvr>
    <a:masterClrMapping/>
  </p:clrMapOvr>
  <p:transition spd="slow">
    <p:whee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63490" name="Picture 2" descr="http://admcleod.files.wordpress.com/2009/05/camp-david_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563" y="1210877"/>
            <a:ext cx="5844437" cy="4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0843" y="-205309"/>
            <a:ext cx="5823283" cy="2123658"/>
          </a:xfrm>
          <a:prstGeom prst="rect">
            <a:avLst/>
          </a:prstGeom>
        </p:spPr>
        <p:txBody>
          <a:bodyPr wrap="square">
            <a:spAutoFit/>
          </a:bodyPr>
          <a:lstStyle/>
          <a:p>
            <a:pPr algn="ctr">
              <a:defRPr/>
            </a:pPr>
            <a:r>
              <a:rPr lang="en-US" sz="6600" dirty="0">
                <a:solidFill>
                  <a:srgbClr val="000000"/>
                </a:solidFill>
                <a:effectLst>
                  <a:outerShdw blurRad="38100" dist="38100" dir="2700000" algn="tl">
                    <a:srgbClr val="000000">
                      <a:alpha val="43137"/>
                    </a:srgbClr>
                  </a:outerShdw>
                </a:effectLst>
                <a:latin typeface="Impact" pitchFamily="34" charset="0"/>
              </a:rPr>
              <a:t>Camp David Accords</a:t>
            </a:r>
          </a:p>
        </p:txBody>
      </p:sp>
      <p:sp>
        <p:nvSpPr>
          <p:cNvPr id="4" name="Rectangle 3"/>
          <p:cNvSpPr/>
          <p:nvPr/>
        </p:nvSpPr>
        <p:spPr>
          <a:xfrm>
            <a:off x="0" y="2066984"/>
            <a:ext cx="6336632" cy="3539430"/>
          </a:xfrm>
          <a:prstGeom prst="rect">
            <a:avLst/>
          </a:prstGeom>
        </p:spPr>
        <p:txBody>
          <a:bodyPr wrap="square">
            <a:spAutoFit/>
          </a:bodyPr>
          <a:lstStyle/>
          <a:p>
            <a:pPr algn="ctr">
              <a:buFont typeface="Wingdings" pitchFamily="2" charset="2"/>
              <a:buChar char="Ø"/>
              <a:defRPr/>
            </a:pPr>
            <a:r>
              <a:rPr lang="en-US" sz="2800" b="1" dirty="0">
                <a:effectLst>
                  <a:outerShdw blurRad="38100" dist="38100" dir="2700000" algn="tl">
                    <a:srgbClr val="000000">
                      <a:alpha val="43137"/>
                    </a:srgbClr>
                  </a:outerShdw>
                </a:effectLst>
                <a:latin typeface="Arial Narrow" pitchFamily="34" charset="0"/>
              </a:rPr>
              <a:t> </a:t>
            </a:r>
            <a:r>
              <a:rPr lang="en-US" sz="2800" b="1" spc="-110" dirty="0">
                <a:effectLst>
                  <a:outerShdw blurRad="38100" dist="38100" dir="2700000" algn="tl">
                    <a:srgbClr val="000000">
                      <a:alpha val="43137"/>
                    </a:srgbClr>
                  </a:outerShdw>
                </a:effectLst>
                <a:latin typeface="Arial Narrow" pitchFamily="34" charset="0"/>
              </a:rPr>
              <a:t>One of the greatest achievements of Carter was in his foreign policy.</a:t>
            </a:r>
          </a:p>
          <a:p>
            <a:pPr algn="ctr">
              <a:buFont typeface="Wingdings" pitchFamily="2" charset="2"/>
              <a:buChar char="Ø"/>
              <a:defRPr/>
            </a:pPr>
            <a:r>
              <a:rPr lang="en-US" sz="2800" b="1" spc="-110" dirty="0">
                <a:effectLst>
                  <a:outerShdw blurRad="38100" dist="38100" dir="2700000" algn="tl">
                    <a:srgbClr val="000000">
                      <a:alpha val="43137"/>
                    </a:srgbClr>
                  </a:outerShdw>
                </a:effectLst>
                <a:latin typeface="Arial Narrow" pitchFamily="34" charset="0"/>
              </a:rPr>
              <a:t> Carter negotiated a peace agreement between Israel and Egypt that was known as the Camp David Accords, signed in September 1978.</a:t>
            </a:r>
          </a:p>
          <a:p>
            <a:pPr algn="ctr">
              <a:buFont typeface="Wingdings" pitchFamily="2" charset="2"/>
              <a:buChar char="Ø"/>
              <a:defRPr/>
            </a:pPr>
            <a:r>
              <a:rPr lang="en-US" sz="2800" b="1" spc="-110" dirty="0">
                <a:effectLst>
                  <a:outerShdw blurRad="38100" dist="38100" dir="2700000" algn="tl">
                    <a:srgbClr val="000000">
                      <a:alpha val="43137"/>
                    </a:srgbClr>
                  </a:outerShdw>
                </a:effectLst>
                <a:latin typeface="Arial Narrow" pitchFamily="34" charset="0"/>
              </a:rPr>
              <a:t> Carter’s work with foreign countries eventually earned him the Nobel Peace Prize in 2002.</a:t>
            </a:r>
          </a:p>
        </p:txBody>
      </p:sp>
    </p:spTree>
    <p:extLst>
      <p:ext uri="{BB962C8B-B14F-4D97-AF65-F5344CB8AC3E}">
        <p14:creationId xmlns:p14="http://schemas.microsoft.com/office/powerpoint/2010/main" val="2058584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l="7387" t="1923" r="9880" b="11539"/>
          <a:stretch>
            <a:fillRect/>
          </a:stretch>
        </p:blipFill>
        <p:spPr bwMode="auto">
          <a:xfrm>
            <a:off x="3612483" y="1169988"/>
            <a:ext cx="4135854" cy="3100276"/>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4795838"/>
            <a:ext cx="9144000" cy="2062162"/>
          </a:xfrm>
          <a:prstGeom prst="rect">
            <a:avLst/>
          </a:prstGeom>
        </p:spPr>
        <p:txBody>
          <a:bodyPr>
            <a:spAutoFit/>
          </a:bodyPr>
          <a:lstStyle/>
          <a:p>
            <a:pPr algn="ctr" eaLnBrk="0" hangingPunct="0">
              <a:defRPr/>
            </a:pPr>
            <a:r>
              <a:rPr lang="en-US" sz="3200" b="1" dirty="0">
                <a:latin typeface="Arial Rounded MT Bold" pitchFamily="34" charset="0"/>
                <a:cs typeface="Times New Roman" pitchFamily="18" charset="0"/>
              </a:rPr>
              <a:t>In a speech at the Brandenburg Gate by the Berlin Wall on June 12, 1987, Reagan challenged Soviet leader Mikhail Gorbachev to “tear down this wall”.</a:t>
            </a:r>
          </a:p>
        </p:txBody>
      </p:sp>
      <p:sp>
        <p:nvSpPr>
          <p:cNvPr id="3" name="Rectangle 2"/>
          <p:cNvSpPr/>
          <p:nvPr/>
        </p:nvSpPr>
        <p:spPr>
          <a:xfrm>
            <a:off x="1371600" y="0"/>
            <a:ext cx="9448800" cy="1169988"/>
          </a:xfrm>
          <a:prstGeom prst="rect">
            <a:avLst/>
          </a:prstGeom>
        </p:spPr>
        <p:txBody>
          <a:bodyPr>
            <a:spAutoFit/>
          </a:bodyPr>
          <a:lstStyle/>
          <a:p>
            <a:pPr algn="ctr" eaLnBrk="0" hangingPunct="0">
              <a:defRPr/>
            </a:pPr>
            <a:r>
              <a:rPr lang="en-US" sz="7000" dirty="0">
                <a:solidFill>
                  <a:srgbClr val="00B0F0"/>
                </a:solidFill>
                <a:effectLst>
                  <a:outerShdw blurRad="38100" dist="38100" dir="2700000" algn="tl">
                    <a:srgbClr val="000000">
                      <a:alpha val="43137"/>
                    </a:srgbClr>
                  </a:outerShdw>
                </a:effectLst>
                <a:latin typeface="Impact" pitchFamily="34" charset="0"/>
                <a:cs typeface="Times New Roman" pitchFamily="18" charset="0"/>
              </a:rPr>
              <a:t>Reagan and the Cold War</a:t>
            </a:r>
            <a:endParaRPr lang="en-US" sz="7000" dirty="0">
              <a:solidFill>
                <a:srgbClr val="00B0F0"/>
              </a:solidFill>
              <a:latin typeface="Impact" pitchFamily="34" charset="0"/>
            </a:endParaRPr>
          </a:p>
        </p:txBody>
      </p:sp>
    </p:spTree>
    <p:extLst>
      <p:ext uri="{BB962C8B-B14F-4D97-AF65-F5344CB8AC3E}">
        <p14:creationId xmlns:p14="http://schemas.microsoft.com/office/powerpoint/2010/main" val="162373909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H.W. Bush </a:t>
            </a:r>
            <a:endParaRPr lang="en-US" dirty="0"/>
          </a:p>
        </p:txBody>
      </p:sp>
      <p:sp>
        <p:nvSpPr>
          <p:cNvPr id="3" name="Text Placeholder 2"/>
          <p:cNvSpPr>
            <a:spLocks noGrp="1"/>
          </p:cNvSpPr>
          <p:nvPr>
            <p:ph type="body" idx="1"/>
          </p:nvPr>
        </p:nvSpPr>
        <p:spPr/>
        <p:txBody>
          <a:bodyPr/>
          <a:lstStyle/>
          <a:p>
            <a:r>
              <a:rPr lang="en-US" dirty="0">
                <a:solidFill>
                  <a:schemeClr val="tx1"/>
                </a:solidFill>
              </a:rPr>
              <a:t>January 20, 1989 – January 20, 1993</a:t>
            </a:r>
          </a:p>
        </p:txBody>
      </p:sp>
      <p:pic>
        <p:nvPicPr>
          <p:cNvPr id="43010" name="Picture 2" descr="https://upload.wikimedia.org/wikipedia/commons/7/75/George_H._W._Bush,_President_of_the_United_States,_official_portra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472" y="136359"/>
            <a:ext cx="5231996" cy="657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8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2" name="Rectangle 1"/>
          <p:cNvSpPr/>
          <p:nvPr/>
        </p:nvSpPr>
        <p:spPr>
          <a:xfrm>
            <a:off x="4114800" y="-152400"/>
            <a:ext cx="6553200" cy="1200150"/>
          </a:xfrm>
          <a:prstGeom prst="rect">
            <a:avLst/>
          </a:prstGeom>
        </p:spPr>
        <p:txBody>
          <a:bodyPr>
            <a:spAutoFit/>
          </a:bodyPr>
          <a:lstStyle/>
          <a:p>
            <a:pPr algn="ctr" eaLnBrk="0" hangingPunct="0">
              <a:defRPr/>
            </a:pPr>
            <a:r>
              <a:rPr lang="en-US" sz="7200" dirty="0">
                <a:latin typeface="Impact" pitchFamily="34" charset="0"/>
                <a:cs typeface="Times New Roman" pitchFamily="18" charset="0"/>
              </a:rPr>
              <a:t>Bush takes over</a:t>
            </a:r>
            <a:endParaRPr lang="en-US" sz="7200" dirty="0">
              <a:latin typeface="Impact" pitchFamily="34" charset="0"/>
            </a:endParaRPr>
          </a:p>
        </p:txBody>
      </p:sp>
      <p:pic>
        <p:nvPicPr>
          <p:cNvPr id="93187" name="Picture 5" descr="http://woodenspears.com/wp-content/uploads/2009/03/george_bush_s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
            <a:ext cx="2590800" cy="30241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188" name="AutoShape 9" descr="http://winewriter.files.wordpress.com/2009/02/george-hw-and-bush-sr-and-wife-barbara-bush.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sp>
        <p:nvSpPr>
          <p:cNvPr id="93189" name="AutoShape 11" descr="http://winewriter.files.wordpress.com/2009/02/george-hw-and-bush-sr-and-wife-barbara-bush.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endParaRPr lang="en-US" altLang="en-US"/>
          </a:p>
        </p:txBody>
      </p:sp>
      <p:pic>
        <p:nvPicPr>
          <p:cNvPr id="9319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3352800"/>
            <a:ext cx="5715000" cy="323373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267200" y="990600"/>
            <a:ext cx="6400800" cy="1200150"/>
          </a:xfrm>
          <a:prstGeom prst="rect">
            <a:avLst/>
          </a:prstGeom>
        </p:spPr>
        <p:txBody>
          <a:bodyPr>
            <a:spAutoFit/>
          </a:bodyPr>
          <a:lstStyle/>
          <a:p>
            <a:pPr algn="ctr" eaLnBrk="0" hangingPunct="0">
              <a:defRPr/>
            </a:pPr>
            <a:r>
              <a:rPr lang="en-US" sz="2400" b="1" dirty="0">
                <a:latin typeface="Times New Roman" pitchFamily="18" charset="0"/>
                <a:cs typeface="Times New Roman" pitchFamily="18" charset="0"/>
              </a:rPr>
              <a:t>In the Election of 1988, most people saw Reagan’s vice-president – George Bush – as a solid choice to continue the Reagan policies</a:t>
            </a:r>
            <a:endParaRPr lang="en-US" sz="2400" dirty="0"/>
          </a:p>
        </p:txBody>
      </p:sp>
      <p:sp>
        <p:nvSpPr>
          <p:cNvPr id="10" name="Rectangle 9"/>
          <p:cNvSpPr/>
          <p:nvPr/>
        </p:nvSpPr>
        <p:spPr>
          <a:xfrm>
            <a:off x="1524000" y="3352800"/>
            <a:ext cx="3124200" cy="1938992"/>
          </a:xfrm>
          <a:prstGeom prst="rect">
            <a:avLst/>
          </a:prstGeom>
        </p:spPr>
        <p:txBody>
          <a:bodyPr>
            <a:spAutoFit/>
          </a:bodyPr>
          <a:lstStyle/>
          <a:p>
            <a:pPr algn="ctr" eaLnBrk="0" hangingPunct="0">
              <a:defRPr/>
            </a:pPr>
            <a:r>
              <a:rPr lang="en-US" sz="2400" b="1" dirty="0">
                <a:latin typeface="Times New Roman" pitchFamily="18" charset="0"/>
                <a:cs typeface="Times New Roman" pitchFamily="18" charset="0"/>
              </a:rPr>
              <a:t>Bush made a pledge to the American people when he said </a:t>
            </a:r>
            <a:r>
              <a:rPr lang="en-US" sz="2400" b="1" dirty="0">
                <a:solidFill>
                  <a:srgbClr val="FF0000"/>
                </a:solidFill>
                <a:latin typeface="Times New Roman" pitchFamily="18" charset="0"/>
                <a:cs typeface="Times New Roman" pitchFamily="18" charset="0"/>
              </a:rPr>
              <a:t>“read my lips, no new taxes.” </a:t>
            </a:r>
            <a:endParaRPr lang="en-US" sz="2400" dirty="0">
              <a:solidFill>
                <a:srgbClr val="FF0000"/>
              </a:solidFill>
            </a:endParaRPr>
          </a:p>
        </p:txBody>
      </p:sp>
      <p:sp>
        <p:nvSpPr>
          <p:cNvPr id="11" name="Rectangle 10"/>
          <p:cNvSpPr/>
          <p:nvPr/>
        </p:nvSpPr>
        <p:spPr>
          <a:xfrm>
            <a:off x="4419599" y="2057400"/>
            <a:ext cx="7050505" cy="1200329"/>
          </a:xfrm>
          <a:prstGeom prst="rect">
            <a:avLst/>
          </a:prstGeom>
        </p:spPr>
        <p:txBody>
          <a:bodyPr wrap="square">
            <a:spAutoFit/>
          </a:bodyPr>
          <a:lstStyle/>
          <a:p>
            <a:pPr algn="ctr" eaLnBrk="0" hangingPunct="0">
              <a:defRPr/>
            </a:pPr>
            <a:r>
              <a:rPr lang="en-US" sz="2400" b="1" dirty="0">
                <a:solidFill>
                  <a:srgbClr val="00B0F0"/>
                </a:solidFill>
                <a:latin typeface="Times New Roman" pitchFamily="18" charset="0"/>
                <a:cs typeface="Times New Roman" pitchFamily="18" charset="0"/>
              </a:rPr>
              <a:t>Democrats nominated Massachusetts Governor Michael Dukakis, who promised more programs to help minorities and the poor</a:t>
            </a:r>
            <a:endParaRPr lang="en-US" sz="2400" dirty="0">
              <a:solidFill>
                <a:srgbClr val="00B0F0"/>
              </a:solidFill>
            </a:endParaRPr>
          </a:p>
        </p:txBody>
      </p:sp>
      <p:sp>
        <p:nvSpPr>
          <p:cNvPr id="12" name="Rectangle 11"/>
          <p:cNvSpPr/>
          <p:nvPr/>
        </p:nvSpPr>
        <p:spPr>
          <a:xfrm>
            <a:off x="1524000" y="5105400"/>
            <a:ext cx="3048000" cy="1570038"/>
          </a:xfrm>
          <a:prstGeom prst="rect">
            <a:avLst/>
          </a:prstGeom>
        </p:spPr>
        <p:txBody>
          <a:bodyPr>
            <a:spAutoFit/>
          </a:bodyPr>
          <a:lstStyle/>
          <a:p>
            <a:pPr algn="ctr" eaLnBrk="0" hangingPunct="0">
              <a:defRPr/>
            </a:pPr>
            <a:r>
              <a:rPr lang="en-US" sz="2400" b="1" dirty="0">
                <a:solidFill>
                  <a:srgbClr val="00B0F0"/>
                </a:solidFill>
                <a:latin typeface="Times New Roman" pitchFamily="18" charset="0"/>
                <a:cs typeface="Times New Roman" pitchFamily="18" charset="0"/>
              </a:rPr>
              <a:t>Most saw Dukakis as too liberal, leading to a landslide election victory by Bush </a:t>
            </a:r>
            <a:endParaRPr lang="en-US" sz="2400" dirty="0">
              <a:solidFill>
                <a:srgbClr val="00B0F0"/>
              </a:solidFill>
            </a:endParaRPr>
          </a:p>
        </p:txBody>
      </p:sp>
    </p:spTree>
    <p:extLst>
      <p:ext uri="{BB962C8B-B14F-4D97-AF65-F5344CB8AC3E}">
        <p14:creationId xmlns:p14="http://schemas.microsoft.com/office/powerpoint/2010/main" val="421594008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p:cTn id="25"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4210" name="Picture 2" descr="http://www.presidency.ucsb.edu/images/elections/maps/19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990600"/>
            <a:ext cx="91201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152400"/>
            <a:ext cx="9144000" cy="1200150"/>
          </a:xfrm>
          <a:prstGeom prst="rect">
            <a:avLst/>
          </a:prstGeom>
          <a:solidFill>
            <a:schemeClr val="tx1"/>
          </a:solidFill>
        </p:spPr>
        <p:txBody>
          <a:bodyPr>
            <a:spAutoFit/>
          </a:bodyPr>
          <a:lstStyle/>
          <a:p>
            <a:pPr algn="ctr" eaLnBrk="0" hangingPunct="0">
              <a:defRPr/>
            </a:pPr>
            <a:r>
              <a:rPr lang="en-US" sz="7200" dirty="0">
                <a:solidFill>
                  <a:srgbClr val="C00000"/>
                </a:solidFill>
                <a:effectLst>
                  <a:outerShdw blurRad="38100" dist="38100" dir="2700000" algn="tl">
                    <a:srgbClr val="000000">
                      <a:alpha val="43137"/>
                    </a:srgbClr>
                  </a:outerShdw>
                </a:effectLst>
                <a:latin typeface="Impact" pitchFamily="34" charset="0"/>
                <a:cs typeface="Times New Roman" pitchFamily="18" charset="0"/>
              </a:rPr>
              <a:t>Election of 1988</a:t>
            </a:r>
            <a:endParaRPr lang="en-US" sz="7200" dirty="0">
              <a:solidFill>
                <a:srgbClr val="C00000"/>
              </a:solidFill>
              <a:latin typeface="Impact" pitchFamily="34" charset="0"/>
            </a:endParaRPr>
          </a:p>
        </p:txBody>
      </p:sp>
      <p:sp>
        <p:nvSpPr>
          <p:cNvPr id="4" name="Rectangle 3"/>
          <p:cNvSpPr/>
          <p:nvPr/>
        </p:nvSpPr>
        <p:spPr>
          <a:xfrm>
            <a:off x="6934200" y="6019801"/>
            <a:ext cx="1917700" cy="708025"/>
          </a:xfrm>
          <a:prstGeom prst="rect">
            <a:avLst/>
          </a:prstGeom>
        </p:spPr>
        <p:txBody>
          <a:bodyPr wrap="none">
            <a:spAutoFit/>
          </a:bodyPr>
          <a:lstStyle/>
          <a:p>
            <a:pPr algn="ctr" eaLnBrk="0" hangingPunct="0">
              <a:defRPr/>
            </a:pPr>
            <a:r>
              <a:rPr lang="en-US" sz="2000" dirty="0">
                <a:solidFill>
                  <a:srgbClr val="C00000"/>
                </a:solidFill>
                <a:effectLst>
                  <a:outerShdw blurRad="38100" dist="38100" dir="2700000" algn="tl">
                    <a:srgbClr val="000000">
                      <a:alpha val="43137"/>
                    </a:srgbClr>
                  </a:outerShdw>
                </a:effectLst>
                <a:latin typeface="Impact" pitchFamily="34" charset="0"/>
                <a:cs typeface="Times New Roman" pitchFamily="18" charset="0"/>
              </a:rPr>
              <a:t>George Bush</a:t>
            </a:r>
            <a:endParaRPr lang="en-US" sz="2000" dirty="0">
              <a:solidFill>
                <a:schemeClr val="accent4">
                  <a:lumMod val="50000"/>
                </a:schemeClr>
              </a:solidFill>
              <a:effectLst>
                <a:outerShdw blurRad="38100" dist="38100" dir="2700000" algn="tl">
                  <a:srgbClr val="000000">
                    <a:alpha val="43137"/>
                  </a:srgbClr>
                </a:outerShdw>
              </a:effectLst>
              <a:latin typeface="Impact" pitchFamily="34" charset="0"/>
              <a:cs typeface="Times New Roman" pitchFamily="18" charset="0"/>
            </a:endParaRPr>
          </a:p>
          <a:p>
            <a:pPr algn="ctr" eaLnBrk="0" hangingPunct="0">
              <a:defRPr/>
            </a:pPr>
            <a:r>
              <a:rPr lang="en-US" sz="2000" dirty="0">
                <a:solidFill>
                  <a:srgbClr val="0B027E"/>
                </a:solidFill>
                <a:latin typeface="Impact" pitchFamily="34" charset="0"/>
              </a:rPr>
              <a:t>Michael Dukakis</a:t>
            </a:r>
          </a:p>
        </p:txBody>
      </p:sp>
    </p:spTree>
    <p:extLst>
      <p:ext uri="{BB962C8B-B14F-4D97-AF65-F5344CB8AC3E}">
        <p14:creationId xmlns:p14="http://schemas.microsoft.com/office/powerpoint/2010/main" val="3486484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5234" name="Picture 2" descr="Exxon Valdez oil sp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20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95400" y="-76200"/>
            <a:ext cx="9677400" cy="1108075"/>
          </a:xfrm>
          <a:prstGeom prst="rect">
            <a:avLst/>
          </a:prstGeom>
        </p:spPr>
        <p:txBody>
          <a:bodyPr>
            <a:spAutoFit/>
          </a:bodyPr>
          <a:lstStyle/>
          <a:p>
            <a:pPr algn="ctr" eaLnBrk="0" hangingPunct="0">
              <a:defRPr/>
            </a:pPr>
            <a:r>
              <a:rPr lang="en-US" sz="6600" dirty="0">
                <a:effectLst>
                  <a:outerShdw blurRad="38100" dist="38100" dir="2700000" algn="tl">
                    <a:srgbClr val="000000">
                      <a:alpha val="43137"/>
                    </a:srgbClr>
                  </a:outerShdw>
                </a:effectLst>
                <a:latin typeface="Impact" pitchFamily="34" charset="0"/>
                <a:cs typeface="Times New Roman" pitchFamily="18" charset="0"/>
              </a:rPr>
              <a:t>Exxon Valdez disaster</a:t>
            </a:r>
            <a:endParaRPr lang="en-US" sz="6600" dirty="0">
              <a:latin typeface="Impact" pitchFamily="34" charset="0"/>
            </a:endParaRPr>
          </a:p>
        </p:txBody>
      </p:sp>
      <p:sp>
        <p:nvSpPr>
          <p:cNvPr id="4" name="Rectangle 3"/>
          <p:cNvSpPr/>
          <p:nvPr/>
        </p:nvSpPr>
        <p:spPr>
          <a:xfrm>
            <a:off x="1524000" y="4800600"/>
            <a:ext cx="9144000" cy="1816100"/>
          </a:xfrm>
          <a:prstGeom prst="rect">
            <a:avLst/>
          </a:prstGeom>
        </p:spPr>
        <p:txBody>
          <a:bodyPr>
            <a:spAutoFit/>
          </a:bodyPr>
          <a:lstStyle/>
          <a:p>
            <a:pPr algn="ctr" eaLnBrk="0" hangingPunct="0">
              <a:defRPr/>
            </a:pPr>
            <a:r>
              <a:rPr lang="en-US" sz="2800" dirty="0">
                <a:solidFill>
                  <a:schemeClr val="bg1"/>
                </a:solidFill>
                <a:latin typeface="Arial Rounded MT Bold" pitchFamily="34" charset="0"/>
                <a:cs typeface="Times New Roman" pitchFamily="18" charset="0"/>
              </a:rPr>
              <a:t>In March of 1989, the Exxon Valdez ran aground at Prince William Sound  in Alaska. The result was an oil spill of 10.8 million gallons that </a:t>
            </a:r>
            <a:r>
              <a:rPr lang="en-US" sz="2800" dirty="0">
                <a:solidFill>
                  <a:schemeClr val="bg1"/>
                </a:solidFill>
                <a:latin typeface="Arial Rounded MT Bold" pitchFamily="34" charset="0"/>
              </a:rPr>
              <a:t>was the nation’s worst environmental disaster in it’s history to date.</a:t>
            </a:r>
            <a:r>
              <a:rPr lang="en-US" sz="2800" dirty="0">
                <a:solidFill>
                  <a:schemeClr val="bg1"/>
                </a:solidFill>
                <a:latin typeface="Arial Rounded MT Bold" pitchFamily="34" charset="0"/>
                <a:cs typeface="Times New Roman" pitchFamily="18" charset="0"/>
              </a:rPr>
              <a:t> </a:t>
            </a:r>
          </a:p>
        </p:txBody>
      </p:sp>
    </p:spTree>
    <p:extLst>
      <p:ext uri="{BB962C8B-B14F-4D97-AF65-F5344CB8AC3E}">
        <p14:creationId xmlns:p14="http://schemas.microsoft.com/office/powerpoint/2010/main" val="2025535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6258" name="Picture 3" descr="http://www.eyecatchypics.com/wp-content/uploads/2008/09/tiananmen-square-tank1-1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95" y="951373"/>
            <a:ext cx="4743416" cy="341696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371600" y="0"/>
            <a:ext cx="9634538" cy="1016000"/>
          </a:xfrm>
          <a:prstGeom prst="rect">
            <a:avLst/>
          </a:prstGeom>
          <a:noFill/>
          <a:ln w="9525">
            <a:noFill/>
            <a:miter lim="800000"/>
            <a:headEnd/>
            <a:tailEnd/>
          </a:ln>
        </p:spPr>
        <p:txBody>
          <a:bodyPr anchor="ctr">
            <a:spAutoFit/>
          </a:bodyPr>
          <a:lstStyle/>
          <a:p>
            <a:pPr algn="ctr" eaLnBrk="0" hangingPunct="0">
              <a:defRPr/>
            </a:pPr>
            <a:r>
              <a:rPr lang="en-US" sz="6000" dirty="0">
                <a:solidFill>
                  <a:srgbClr val="FF0000"/>
                </a:solidFill>
                <a:effectLst>
                  <a:outerShdw blurRad="38100" dist="38100" dir="2700000" algn="tl">
                    <a:srgbClr val="000000">
                      <a:alpha val="43137"/>
                    </a:srgbClr>
                  </a:outerShdw>
                </a:effectLst>
                <a:latin typeface="Impact" pitchFamily="34" charset="0"/>
                <a:cs typeface="Times New Roman" pitchFamily="18" charset="0"/>
              </a:rPr>
              <a:t>Tiananmen Square Massacre</a:t>
            </a:r>
            <a:r>
              <a:rPr lang="en-US" sz="6000" dirty="0">
                <a:solidFill>
                  <a:srgbClr val="FF0000"/>
                </a:solidFill>
                <a:effectLst>
                  <a:outerShdw blurRad="38100" dist="38100" dir="2700000" algn="tl">
                    <a:srgbClr val="000000">
                      <a:alpha val="43137"/>
                    </a:srgbClr>
                  </a:outerShdw>
                </a:effectLst>
                <a:latin typeface="Impact" pitchFamily="34" charset="0"/>
              </a:rPr>
              <a:t> </a:t>
            </a:r>
          </a:p>
        </p:txBody>
      </p:sp>
      <p:sp>
        <p:nvSpPr>
          <p:cNvPr id="3" name="Rectangle 2"/>
          <p:cNvSpPr/>
          <p:nvPr/>
        </p:nvSpPr>
        <p:spPr>
          <a:xfrm>
            <a:off x="1143000" y="4303714"/>
            <a:ext cx="9829800" cy="2554287"/>
          </a:xfrm>
          <a:prstGeom prst="rect">
            <a:avLst/>
          </a:prstGeom>
        </p:spPr>
        <p:txBody>
          <a:bodyPr>
            <a:spAutoFit/>
          </a:bodyPr>
          <a:lstStyle/>
          <a:p>
            <a:pPr algn="ctr" eaLnBrk="0" hangingPunct="0">
              <a:defRPr/>
            </a:pPr>
            <a:r>
              <a:rPr lang="en-US" sz="3200" spc="-80" dirty="0">
                <a:latin typeface="Arial Rounded MT Bold" pitchFamily="34" charset="0"/>
                <a:cs typeface="Times New Roman" pitchFamily="18" charset="0"/>
              </a:rPr>
              <a:t>In 1989, Chinese students held protests for democracy in Tiananmen Square, the town center of Beijing. Hundreds were executed and thousands more were either jailed or exiled. The U.S. responded by placing trade sanctions on China.</a:t>
            </a:r>
            <a:endParaRPr lang="en-US" sz="3200" spc="-80" dirty="0">
              <a:solidFill>
                <a:schemeClr val="bg1"/>
              </a:solidFill>
              <a:latin typeface="Arial Rounded MT Bold" pitchFamily="34" charset="0"/>
              <a:cs typeface="Times New Roman" pitchFamily="18" charset="0"/>
            </a:endParaRPr>
          </a:p>
        </p:txBody>
      </p:sp>
      <p:pic>
        <p:nvPicPr>
          <p:cNvPr id="10244" name="Picture 4" descr="https://static-secure.guim.co.uk/sys-images/Guardian/Pix/pictures/2014/6/3/1401802203290/Soldiers-face-to-face-wit-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51" y="951373"/>
            <a:ext cx="5694947" cy="341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1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97282" name="Picture 2" descr="http://www.wavemagazine.net/arhiva/15/culture/berlinw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31875"/>
            <a:ext cx="7485407" cy="557822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93821" y="-135188"/>
            <a:ext cx="9677400" cy="1108075"/>
          </a:xfrm>
          <a:prstGeom prst="rect">
            <a:avLst/>
          </a:prstGeom>
        </p:spPr>
        <p:txBody>
          <a:bodyPr>
            <a:spAutoFit/>
          </a:bodyPr>
          <a:lstStyle/>
          <a:p>
            <a:pPr algn="ctr" eaLnBrk="0" hangingPunct="0">
              <a:defRPr/>
            </a:pPr>
            <a:r>
              <a:rPr lang="en-US" sz="6600" dirty="0">
                <a:effectLst>
                  <a:outerShdw blurRad="38100" dist="38100" dir="2700000" algn="tl">
                    <a:srgbClr val="000000">
                      <a:alpha val="43137"/>
                    </a:srgbClr>
                  </a:outerShdw>
                </a:effectLst>
                <a:latin typeface="Impact" pitchFamily="34" charset="0"/>
                <a:cs typeface="Times New Roman" pitchFamily="18" charset="0"/>
              </a:rPr>
              <a:t>Fall of the Berlin Wall</a:t>
            </a:r>
            <a:endParaRPr lang="en-US" sz="6600" dirty="0">
              <a:latin typeface="Impact" pitchFamily="34" charset="0"/>
            </a:endParaRPr>
          </a:p>
        </p:txBody>
      </p:sp>
      <p:sp>
        <p:nvSpPr>
          <p:cNvPr id="3" name="Rectangle 2"/>
          <p:cNvSpPr/>
          <p:nvPr/>
        </p:nvSpPr>
        <p:spPr>
          <a:xfrm>
            <a:off x="8261684" y="972887"/>
            <a:ext cx="3930316" cy="5262979"/>
          </a:xfrm>
          <a:prstGeom prst="rect">
            <a:avLst/>
          </a:prstGeom>
        </p:spPr>
        <p:txBody>
          <a:bodyPr wrap="square">
            <a:spAutoFit/>
          </a:bodyPr>
          <a:lstStyle/>
          <a:p>
            <a:pPr eaLnBrk="0" hangingPunct="0">
              <a:defRPr/>
            </a:pPr>
            <a:r>
              <a:rPr lang="en-US" sz="2800" dirty="0">
                <a:cs typeface="Times New Roman" pitchFamily="18" charset="0"/>
              </a:rPr>
              <a:t>With democratic ideas spreading throughout Eastern Europe, change came quickly. In November of 1989, the Berlin Wall gates were opened. East Berliners came streaming through as free people for the first time in 40 years. Within days, the wall was leveled.</a:t>
            </a:r>
          </a:p>
        </p:txBody>
      </p:sp>
    </p:spTree>
    <p:extLst>
      <p:ext uri="{BB962C8B-B14F-4D97-AF65-F5344CB8AC3E}">
        <p14:creationId xmlns:p14="http://schemas.microsoft.com/office/powerpoint/2010/main" val="3334612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3" name="Rectangle 2"/>
          <p:cNvSpPr/>
          <p:nvPr/>
        </p:nvSpPr>
        <p:spPr>
          <a:xfrm>
            <a:off x="1524000" y="0"/>
            <a:ext cx="9144000" cy="1200150"/>
          </a:xfrm>
          <a:prstGeom prst="rect">
            <a:avLst/>
          </a:prstGeom>
        </p:spPr>
        <p:txBody>
          <a:bodyPr>
            <a:spAutoFit/>
          </a:bodyPr>
          <a:lstStyle/>
          <a:p>
            <a:pPr algn="ctr" eaLnBrk="0" hangingPunct="0">
              <a:defRPr/>
            </a:pPr>
            <a:r>
              <a:rPr lang="en-US" sz="7200" dirty="0">
                <a:latin typeface="Impact" pitchFamily="34" charset="0"/>
                <a:cs typeface="Times New Roman" pitchFamily="18" charset="0"/>
              </a:rPr>
              <a:t>End of the Cold War</a:t>
            </a:r>
            <a:endParaRPr lang="en-US" sz="7200" dirty="0">
              <a:latin typeface="Impact" pitchFamily="34" charset="0"/>
            </a:endParaRPr>
          </a:p>
        </p:txBody>
      </p:sp>
      <p:pic>
        <p:nvPicPr>
          <p:cNvPr id="22533" name="Picture 5" descr="http://www.smev.de/flags/images/24-168b.jpg"/>
          <p:cNvPicPr>
            <a:picLocks noChangeAspect="1" noChangeArrowheads="1"/>
          </p:cNvPicPr>
          <p:nvPr/>
        </p:nvPicPr>
        <p:blipFill>
          <a:blip r:embed="rId3">
            <a:extLst>
              <a:ext uri="{28A0092B-C50C-407E-A947-70E740481C1C}">
                <a14:useLocalDpi xmlns:a14="http://schemas.microsoft.com/office/drawing/2010/main" val="0"/>
              </a:ext>
            </a:extLst>
          </a:blip>
          <a:srcRect t="11868" r="542"/>
          <a:stretch>
            <a:fillRect/>
          </a:stretch>
        </p:blipFill>
        <p:spPr bwMode="auto">
          <a:xfrm>
            <a:off x="1752600" y="1143001"/>
            <a:ext cx="5257800" cy="28289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1066801"/>
            <a:ext cx="3581400" cy="2677656"/>
          </a:xfrm>
          <a:prstGeom prst="rect">
            <a:avLst/>
          </a:prstGeom>
        </p:spPr>
        <p:txBody>
          <a:bodyPr>
            <a:spAutoFit/>
          </a:bodyPr>
          <a:lstStyle/>
          <a:p>
            <a:pPr eaLnBrk="0" hangingPunct="0">
              <a:defRPr/>
            </a:pPr>
            <a:r>
              <a:rPr lang="en-US" sz="2800" b="1" dirty="0">
                <a:latin typeface="Times New Roman" pitchFamily="18" charset="0"/>
                <a:cs typeface="Times New Roman" pitchFamily="18" charset="0"/>
              </a:rPr>
              <a:t>Within a year after the fall of the Berlin Wall, Germany – a country divided the previous 40 years – was reunited.</a:t>
            </a:r>
            <a:endParaRPr lang="en-US" sz="2800" dirty="0"/>
          </a:p>
        </p:txBody>
      </p:sp>
      <p:sp>
        <p:nvSpPr>
          <p:cNvPr id="6" name="Rectangle 5"/>
          <p:cNvSpPr/>
          <p:nvPr/>
        </p:nvSpPr>
        <p:spPr>
          <a:xfrm>
            <a:off x="1524000" y="4114801"/>
            <a:ext cx="3352800" cy="2492990"/>
          </a:xfrm>
          <a:prstGeom prst="rect">
            <a:avLst/>
          </a:prstGeom>
        </p:spPr>
        <p:txBody>
          <a:bodyPr>
            <a:spAutoFit/>
          </a:bodyPr>
          <a:lstStyle/>
          <a:p>
            <a:pPr algn="r" eaLnBrk="0" hangingPunct="0">
              <a:defRPr/>
            </a:pPr>
            <a:r>
              <a:rPr lang="en-US" sz="2600" b="1" dirty="0">
                <a:latin typeface="Times New Roman" pitchFamily="18" charset="0"/>
                <a:cs typeface="Times New Roman" pitchFamily="18" charset="0"/>
              </a:rPr>
              <a:t>While Germany was reuniting as a democratic country, by 1991 the Soviet Union was beginning to break apart.</a:t>
            </a:r>
            <a:endParaRPr lang="en-US" sz="2600" dirty="0"/>
          </a:p>
        </p:txBody>
      </p:sp>
      <p:pic>
        <p:nvPicPr>
          <p:cNvPr id="22535" name="Picture 7" descr="http://www.insc.anl.gov/dbfiles/plant_category/FBR/sovb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81464"/>
            <a:ext cx="3048000" cy="262413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8077200" y="4022468"/>
            <a:ext cx="3236495" cy="2677656"/>
          </a:xfrm>
          <a:prstGeom prst="rect">
            <a:avLst/>
          </a:prstGeom>
        </p:spPr>
        <p:txBody>
          <a:bodyPr wrap="square">
            <a:spAutoFit/>
          </a:bodyPr>
          <a:lstStyle/>
          <a:p>
            <a:pPr eaLnBrk="0" hangingPunct="0">
              <a:defRPr/>
            </a:pPr>
            <a:r>
              <a:rPr lang="en-US" sz="2400" b="1" dirty="0">
                <a:latin typeface="Times New Roman" pitchFamily="18" charset="0"/>
                <a:cs typeface="Times New Roman" pitchFamily="18" charset="0"/>
              </a:rPr>
              <a:t>In December of 1991, Gorbachev -- now a leader of a government that no longer existed -- announced the end of the Soviet Union. The Cold War was over.</a:t>
            </a:r>
            <a:endParaRPr lang="en-US" sz="2400" dirty="0"/>
          </a:p>
        </p:txBody>
      </p:sp>
    </p:spTree>
    <p:extLst>
      <p:ext uri="{BB962C8B-B14F-4D97-AF65-F5344CB8AC3E}">
        <p14:creationId xmlns:p14="http://schemas.microsoft.com/office/powerpoint/2010/main" val="21799871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Effect transition="in" filter="fade">
                                      <p:cBhvr>
                                        <p:cTn id="9" dur="1000"/>
                                        <p:tgtEl>
                                          <p:spTgt spid="225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par>
                                <p:cTn id="22" presetID="53" presetClass="entr" presetSubtype="0" fill="hold" nodeType="withEffect">
                                  <p:stCondLst>
                                    <p:cond delay="0"/>
                                  </p:stCondLst>
                                  <p:childTnLst>
                                    <p:set>
                                      <p:cBhvr>
                                        <p:cTn id="23" dur="1" fill="hold">
                                          <p:stCondLst>
                                            <p:cond delay="0"/>
                                          </p:stCondLst>
                                        </p:cTn>
                                        <p:tgtEl>
                                          <p:spTgt spid="22535"/>
                                        </p:tgtEl>
                                        <p:attrNameLst>
                                          <p:attrName>style.visibility</p:attrName>
                                        </p:attrNameLst>
                                      </p:cBhvr>
                                      <p:to>
                                        <p:strVal val="visible"/>
                                      </p:to>
                                    </p:set>
                                    <p:anim calcmode="lin" valueType="num">
                                      <p:cBhvr>
                                        <p:cTn id="24" dur="1000" fill="hold"/>
                                        <p:tgtEl>
                                          <p:spTgt spid="22535"/>
                                        </p:tgtEl>
                                        <p:attrNameLst>
                                          <p:attrName>ppt_w</p:attrName>
                                        </p:attrNameLst>
                                      </p:cBhvr>
                                      <p:tavLst>
                                        <p:tav tm="0">
                                          <p:val>
                                            <p:fltVal val="0"/>
                                          </p:val>
                                        </p:tav>
                                        <p:tav tm="100000">
                                          <p:val>
                                            <p:strVal val="#ppt_w"/>
                                          </p:val>
                                        </p:tav>
                                      </p:tavLst>
                                    </p:anim>
                                    <p:anim calcmode="lin" valueType="num">
                                      <p:cBhvr>
                                        <p:cTn id="25" dur="1000" fill="hold"/>
                                        <p:tgtEl>
                                          <p:spTgt spid="22535"/>
                                        </p:tgtEl>
                                        <p:attrNameLst>
                                          <p:attrName>ppt_h</p:attrName>
                                        </p:attrNameLst>
                                      </p:cBhvr>
                                      <p:tavLst>
                                        <p:tav tm="0">
                                          <p:val>
                                            <p:fltVal val="0"/>
                                          </p:val>
                                        </p:tav>
                                        <p:tav tm="100000">
                                          <p:val>
                                            <p:strVal val="#ppt_h"/>
                                          </p:val>
                                        </p:tav>
                                      </p:tavLst>
                                    </p:anim>
                                    <p:animEffect transition="in" filter="fade">
                                      <p:cBhvr>
                                        <p:cTn id="26" dur="1000"/>
                                        <p:tgtEl>
                                          <p:spTgt spid="2253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5" name="Rectangle 4"/>
          <p:cNvSpPr/>
          <p:nvPr/>
        </p:nvSpPr>
        <p:spPr>
          <a:xfrm>
            <a:off x="1524000" y="1"/>
            <a:ext cx="91440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80s</a:t>
            </a:r>
          </a:p>
        </p:txBody>
      </p:sp>
      <p:sp>
        <p:nvSpPr>
          <p:cNvPr id="11" name="Rectangle 10"/>
          <p:cNvSpPr/>
          <p:nvPr/>
        </p:nvSpPr>
        <p:spPr>
          <a:xfrm>
            <a:off x="4800600" y="4267200"/>
            <a:ext cx="1758950"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Valley Girl Look</a:t>
            </a:r>
          </a:p>
        </p:txBody>
      </p:sp>
      <p:sp>
        <p:nvSpPr>
          <p:cNvPr id="12" name="Rectangle 11"/>
          <p:cNvSpPr/>
          <p:nvPr/>
        </p:nvSpPr>
        <p:spPr>
          <a:xfrm>
            <a:off x="12977813" y="5486400"/>
            <a:ext cx="185737" cy="369888"/>
          </a:xfrm>
          <a:prstGeom prst="rect">
            <a:avLst/>
          </a:prstGeom>
        </p:spPr>
        <p:txBody>
          <a:bodyPr wrap="none">
            <a:spAutoFit/>
          </a:bodyPr>
          <a:lstStyle/>
          <a:p>
            <a:pPr algn="ctr">
              <a:defRPr/>
            </a:pPr>
            <a:endParaRPr lang="en-US" b="1" dirty="0">
              <a:effectLst>
                <a:outerShdw blurRad="38100" dist="38100" dir="2700000" algn="tl">
                  <a:srgbClr val="000000">
                    <a:alpha val="43137"/>
                  </a:srgbClr>
                </a:outerShdw>
              </a:effectLst>
              <a:latin typeface="Arial Narrow" pitchFamily="34" charset="0"/>
            </a:endParaRPr>
          </a:p>
        </p:txBody>
      </p:sp>
      <p:sp>
        <p:nvSpPr>
          <p:cNvPr id="13" name="Rectangle 12"/>
          <p:cNvSpPr/>
          <p:nvPr/>
        </p:nvSpPr>
        <p:spPr>
          <a:xfrm>
            <a:off x="7848600" y="3657600"/>
            <a:ext cx="1644650"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Original Nike’s</a:t>
            </a:r>
          </a:p>
        </p:txBody>
      </p:sp>
      <p:sp>
        <p:nvSpPr>
          <p:cNvPr id="14" name="Rectangle 13"/>
          <p:cNvSpPr/>
          <p:nvPr/>
        </p:nvSpPr>
        <p:spPr>
          <a:xfrm>
            <a:off x="8139113" y="6488113"/>
            <a:ext cx="1001712"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Jogging</a:t>
            </a:r>
          </a:p>
        </p:txBody>
      </p:sp>
      <p:sp>
        <p:nvSpPr>
          <p:cNvPr id="15" name="Rectangle 14"/>
          <p:cNvSpPr/>
          <p:nvPr/>
        </p:nvSpPr>
        <p:spPr>
          <a:xfrm>
            <a:off x="1676400" y="6488113"/>
            <a:ext cx="2362200" cy="400050"/>
          </a:xfrm>
          <a:prstGeom prst="rect">
            <a:avLst/>
          </a:prstGeom>
        </p:spPr>
        <p:txBody>
          <a:bodyPr>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Chiai Pet</a:t>
            </a:r>
          </a:p>
        </p:txBody>
      </p:sp>
      <p:sp>
        <p:nvSpPr>
          <p:cNvPr id="16" name="Rectangle 15"/>
          <p:cNvSpPr/>
          <p:nvPr/>
        </p:nvSpPr>
        <p:spPr>
          <a:xfrm>
            <a:off x="2520950" y="4648200"/>
            <a:ext cx="1049338"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Pac-Man</a:t>
            </a:r>
          </a:p>
        </p:txBody>
      </p:sp>
      <p:pic>
        <p:nvPicPr>
          <p:cNvPr id="99337" name="Picture 16" descr="http://upload.wikimedia.org/wikipedia/en/5/59/Pac-m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143000"/>
            <a:ext cx="2786063" cy="3505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338" name="Picture 18" descr="File:Rubik's cube.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4800600"/>
            <a:ext cx="1974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Picture 20" descr="http://t1.gstatic.com/images?q=tbn:lwzt4dlMuOsaSM:http://1.bp.blogspot.com/_EXuVwemDZHg/SKwpMcnpWjI/AAAAAAAAAEk/dhrNP5NPkjE/s400/valleygirl.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1" y="1143000"/>
            <a:ext cx="1865313" cy="30480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9340" name="Picture 22" descr="http://www.total80sremix.com/wp-content/uploads/80s-slang-totally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267200"/>
            <a:ext cx="3333750" cy="22098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9341" name="Picture 24" descr="http://images1.fanpop.com/images/quiz/20935_1214437403270_220_220.jpg"/>
          <p:cNvPicPr>
            <a:picLocks noChangeAspect="1" noChangeArrowheads="1"/>
          </p:cNvPicPr>
          <p:nvPr/>
        </p:nvPicPr>
        <p:blipFill>
          <a:blip r:embed="rId9">
            <a:extLst>
              <a:ext uri="{28A0092B-C50C-407E-A947-70E740481C1C}">
                <a14:useLocalDpi xmlns:a14="http://schemas.microsoft.com/office/drawing/2010/main" val="0"/>
              </a:ext>
            </a:extLst>
          </a:blip>
          <a:srcRect l="3636" t="14545" r="1817" b="16364"/>
          <a:stretch>
            <a:fillRect/>
          </a:stretch>
        </p:blipFill>
        <p:spPr bwMode="auto">
          <a:xfrm>
            <a:off x="1676400" y="5105401"/>
            <a:ext cx="2362200" cy="142081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9342" name="Picture 26" descr="nike-cortez-leather-green-spark-r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1066800"/>
            <a:ext cx="3335338" cy="2514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048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5"/>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3" grpId="0" autoUpdateAnimBg="0"/>
      <p:bldP spid="14" grpId="0" autoUpdateAnimBg="0"/>
      <p:bldP spid="15" grpId="0" autoUpdateAnimBg="0"/>
      <p:bldP spid="1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pic>
        <p:nvPicPr>
          <p:cNvPr id="43016" name="Picture 8" descr="http://www.stuffwelike.com/stuffwelike/wp-content/uploads/2009/09/A-t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1"/>
            <a:ext cx="2819400" cy="28670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1"/>
            <a:ext cx="91440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80s</a:t>
            </a:r>
          </a:p>
        </p:txBody>
      </p:sp>
      <p:sp>
        <p:nvSpPr>
          <p:cNvPr id="7" name="Rectangle 6"/>
          <p:cNvSpPr/>
          <p:nvPr/>
        </p:nvSpPr>
        <p:spPr>
          <a:xfrm>
            <a:off x="4800600" y="4495800"/>
            <a:ext cx="2819400" cy="369888"/>
          </a:xfrm>
          <a:prstGeom prst="rect">
            <a:avLst/>
          </a:prstGeom>
        </p:spPr>
        <p:txBody>
          <a:bodyPr>
            <a:spAutoFit/>
          </a:bodyPr>
          <a:lstStyle/>
          <a:p>
            <a:pPr algn="ctr">
              <a:defRPr/>
            </a:pPr>
            <a:r>
              <a:rPr lang="en-US" b="1" dirty="0">
                <a:effectLst>
                  <a:outerShdw blurRad="38100" dist="38100" dir="2700000" algn="tl">
                    <a:srgbClr val="000000">
                      <a:alpha val="43137"/>
                    </a:srgbClr>
                  </a:outerShdw>
                </a:effectLst>
                <a:latin typeface="Arial Narrow" pitchFamily="34" charset="0"/>
              </a:rPr>
              <a:t>The Cosby Show</a:t>
            </a:r>
          </a:p>
        </p:txBody>
      </p:sp>
      <p:sp>
        <p:nvSpPr>
          <p:cNvPr id="10" name="Rectangle 9"/>
          <p:cNvSpPr/>
          <p:nvPr/>
        </p:nvSpPr>
        <p:spPr>
          <a:xfrm>
            <a:off x="5334000" y="5029200"/>
            <a:ext cx="1676400" cy="954088"/>
          </a:xfrm>
          <a:prstGeom prst="rect">
            <a:avLst/>
          </a:prstGeom>
        </p:spPr>
        <p:txBody>
          <a:bodyPr>
            <a:spAutoFit/>
          </a:bodyPr>
          <a:lstStyle/>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 TV</a:t>
            </a:r>
          </a:p>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Shows</a:t>
            </a:r>
            <a:endParaRPr lang="en-US" sz="2800" dirty="0">
              <a:solidFill>
                <a:srgbClr val="FF0000"/>
              </a:solidFill>
              <a:latin typeface="Gill Sans Ultra Bold" pitchFamily="34" charset="0"/>
            </a:endParaRPr>
          </a:p>
        </p:txBody>
      </p:sp>
      <p:pic>
        <p:nvPicPr>
          <p:cNvPr id="43012" name="Picture 4" descr="https://wiki-land.wikispaces.com/file/view/the_cosby_show.jpg/45676323/the_cosby_sh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90600"/>
            <a:ext cx="2903538" cy="3505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6" descr="http://cdn.dipity.com/uploads/events/0f42fb2096b4ae2a5cdad64ae897d068.jpg"/>
          <p:cNvPicPr>
            <a:picLocks noChangeAspect="1" noChangeArrowheads="1"/>
          </p:cNvPicPr>
          <p:nvPr/>
        </p:nvPicPr>
        <p:blipFill>
          <a:blip r:embed="rId5">
            <a:extLst>
              <a:ext uri="{28A0092B-C50C-407E-A947-70E740481C1C}">
                <a14:useLocalDpi xmlns:a14="http://schemas.microsoft.com/office/drawing/2010/main" val="0"/>
              </a:ext>
            </a:extLst>
          </a:blip>
          <a:srcRect b="6522"/>
          <a:stretch>
            <a:fillRect/>
          </a:stretch>
        </p:blipFill>
        <p:spPr bwMode="auto">
          <a:xfrm>
            <a:off x="7924801" y="990600"/>
            <a:ext cx="2449513" cy="3505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018" name="Picture 10" descr="http://www.themovieness.com/wp-content/uploads/2008/12/married-with-childr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648200"/>
            <a:ext cx="3181350"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2514601" y="3962400"/>
            <a:ext cx="1247775" cy="369888"/>
          </a:xfrm>
          <a:prstGeom prst="rect">
            <a:avLst/>
          </a:prstGeom>
        </p:spPr>
        <p:txBody>
          <a:bodyPr wrap="none">
            <a:spAutoFit/>
          </a:bodyPr>
          <a:lstStyle/>
          <a:p>
            <a:pPr algn="ctr">
              <a:defRPr/>
            </a:pPr>
            <a:r>
              <a:rPr lang="en-US" b="1" dirty="0">
                <a:effectLst>
                  <a:outerShdw blurRad="38100" dist="38100" dir="2700000" algn="tl">
                    <a:srgbClr val="000000">
                      <a:alpha val="43137"/>
                    </a:srgbClr>
                  </a:outerShdw>
                </a:effectLst>
                <a:latin typeface="Arial Narrow" pitchFamily="34" charset="0"/>
              </a:rPr>
              <a:t>The A-Team</a:t>
            </a:r>
          </a:p>
        </p:txBody>
      </p:sp>
      <p:sp>
        <p:nvSpPr>
          <p:cNvPr id="17" name="Rectangle 16"/>
          <p:cNvSpPr/>
          <p:nvPr/>
        </p:nvSpPr>
        <p:spPr>
          <a:xfrm>
            <a:off x="5029200" y="6324600"/>
            <a:ext cx="2120900" cy="369888"/>
          </a:xfrm>
          <a:prstGeom prst="rect">
            <a:avLst/>
          </a:prstGeom>
        </p:spPr>
        <p:txBody>
          <a:bodyPr wrap="none">
            <a:spAutoFit/>
          </a:bodyPr>
          <a:lstStyle/>
          <a:p>
            <a:pPr algn="ctr">
              <a:defRPr/>
            </a:pPr>
            <a:r>
              <a:rPr lang="en-US" b="1" dirty="0">
                <a:effectLst>
                  <a:outerShdw blurRad="38100" dist="38100" dir="2700000" algn="tl">
                    <a:srgbClr val="000000">
                      <a:alpha val="43137"/>
                    </a:srgbClr>
                  </a:outerShdw>
                </a:effectLst>
                <a:latin typeface="Arial Narrow" pitchFamily="34" charset="0"/>
              </a:rPr>
              <a:t>Married with Children</a:t>
            </a:r>
          </a:p>
        </p:txBody>
      </p:sp>
      <p:pic>
        <p:nvPicPr>
          <p:cNvPr id="43022" name="Picture 14" descr="http://www.worstpreviews.com/images/dallas.gif"/>
          <p:cNvPicPr>
            <a:picLocks noChangeAspect="1" noChangeArrowheads="1"/>
          </p:cNvPicPr>
          <p:nvPr/>
        </p:nvPicPr>
        <p:blipFill>
          <a:blip r:embed="rId7">
            <a:extLst>
              <a:ext uri="{28A0092B-C50C-407E-A947-70E740481C1C}">
                <a14:useLocalDpi xmlns:a14="http://schemas.microsoft.com/office/drawing/2010/main" val="0"/>
              </a:ext>
            </a:extLst>
          </a:blip>
          <a:srcRect l="9091" t="3644" r="9091"/>
          <a:stretch>
            <a:fillRect/>
          </a:stretch>
        </p:blipFill>
        <p:spPr bwMode="auto">
          <a:xfrm>
            <a:off x="1752600" y="4419600"/>
            <a:ext cx="3124200" cy="2057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2921000" y="6488114"/>
            <a:ext cx="744538" cy="369887"/>
          </a:xfrm>
          <a:prstGeom prst="rect">
            <a:avLst/>
          </a:prstGeom>
        </p:spPr>
        <p:txBody>
          <a:bodyPr wrap="none">
            <a:spAutoFit/>
          </a:bodyPr>
          <a:lstStyle/>
          <a:p>
            <a:pPr algn="ctr">
              <a:defRPr/>
            </a:pPr>
            <a:r>
              <a:rPr lang="en-US" b="1" dirty="0">
                <a:effectLst>
                  <a:outerShdw blurRad="38100" dist="38100" dir="2700000" algn="tl">
                    <a:srgbClr val="000000">
                      <a:alpha val="43137"/>
                    </a:srgbClr>
                  </a:outerShdw>
                </a:effectLst>
                <a:latin typeface="Arial Narrow" pitchFamily="34" charset="0"/>
              </a:rPr>
              <a:t>Dallas</a:t>
            </a:r>
          </a:p>
        </p:txBody>
      </p:sp>
    </p:spTree>
    <p:extLst>
      <p:ext uri="{BB962C8B-B14F-4D97-AF65-F5344CB8AC3E}">
        <p14:creationId xmlns:p14="http://schemas.microsoft.com/office/powerpoint/2010/main" val="4052686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 from="(-#ppt_w/2)" to="(#ppt_x)" calcmode="lin" valueType="num">
                                      <p:cBhvr>
                                        <p:cTn id="7" dur="600" fill="hold">
                                          <p:stCondLst>
                                            <p:cond delay="0"/>
                                          </p:stCondLst>
                                        </p:cTn>
                                        <p:tgtEl>
                                          <p:spTgt spid="43012"/>
                                        </p:tgtEl>
                                        <p:attrNameLst>
                                          <p:attrName>ppt_x</p:attrName>
                                        </p:attrNameLst>
                                      </p:cBhvr>
                                    </p:anim>
                                    <p:anim from="0" to="-1.0" calcmode="lin" valueType="num">
                                      <p:cBhvr>
                                        <p:cTn id="8" dur="200" decel="50000" autoRev="1" fill="hold">
                                          <p:stCondLst>
                                            <p:cond delay="600"/>
                                          </p:stCondLst>
                                        </p:cTn>
                                        <p:tgtEl>
                                          <p:spTgt spid="43012"/>
                                        </p:tgtEl>
                                        <p:attrNameLst>
                                          <p:attrName>xshear</p:attrName>
                                        </p:attrNameLst>
                                      </p:cBhvr>
                                    </p:anim>
                                    <p:animScale>
                                      <p:cBhvr>
                                        <p:cTn id="9" dur="200" decel="100000" autoRev="1" fill="hold">
                                          <p:stCondLst>
                                            <p:cond delay="600"/>
                                          </p:stCondLst>
                                        </p:cTn>
                                        <p:tgtEl>
                                          <p:spTgt spid="43012"/>
                                        </p:tgtEl>
                                      </p:cBhvr>
                                      <p:from x="100000" y="100000"/>
                                      <p:to x="80000" y="100000"/>
                                    </p:animScale>
                                    <p:anim by="(#ppt_h/3+#ppt_w*0.1)" calcmode="lin" valueType="num">
                                      <p:cBhvr additive="sum">
                                        <p:cTn id="10" dur="200" decel="100000" autoRev="1" fill="hold">
                                          <p:stCondLst>
                                            <p:cond delay="600"/>
                                          </p:stCondLst>
                                        </p:cTn>
                                        <p:tgtEl>
                                          <p:spTgt spid="4301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from="(-#ppt_w/2)" to="(#ppt_x)" calcmode="lin" valueType="num">
                                      <p:cBhvr>
                                        <p:cTn id="13" dur="600" fill="hold">
                                          <p:stCondLst>
                                            <p:cond delay="0"/>
                                          </p:stCondLst>
                                        </p:cTn>
                                        <p:tgtEl>
                                          <p:spTgt spid="7"/>
                                        </p:tgtEl>
                                        <p:attrNameLst>
                                          <p:attrName>ppt_x</p:attrName>
                                        </p:attrNameLst>
                                      </p:cBhvr>
                                    </p:anim>
                                    <p:anim from="0" to="-1.0" calcmode="lin" valueType="num">
                                      <p:cBhvr>
                                        <p:cTn id="14" dur="200" decel="50000" autoRev="1" fill="hold">
                                          <p:stCondLst>
                                            <p:cond delay="600"/>
                                          </p:stCondLst>
                                        </p:cTn>
                                        <p:tgtEl>
                                          <p:spTgt spid="7"/>
                                        </p:tgtEl>
                                        <p:attrNameLst>
                                          <p:attrName>xshear</p:attrName>
                                        </p:attrNameLst>
                                      </p:cBhvr>
                                    </p:anim>
                                    <p:animScale>
                                      <p:cBhvr>
                                        <p:cTn id="15" dur="200" decel="100000" autoRev="1" fill="hold">
                                          <p:stCondLst>
                                            <p:cond delay="600"/>
                                          </p:stCondLst>
                                        </p:cTn>
                                        <p:tgtEl>
                                          <p:spTgt spid="7"/>
                                        </p:tgtEl>
                                      </p:cBhvr>
                                      <p:from x="100000" y="100000"/>
                                      <p:to x="80000" y="100000"/>
                                    </p:animScale>
                                    <p:anim by="(#ppt_h/3+#ppt_w*0.1)" calcmode="lin" valueType="num">
                                      <p:cBhvr additive="sum">
                                        <p:cTn id="16" dur="200" decel="100000" autoRev="1" fill="hold">
                                          <p:stCondLst>
                                            <p:cond delay="600"/>
                                          </p:stCondLst>
                                        </p:cTn>
                                        <p:tgtEl>
                                          <p:spTgt spid="7"/>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nodeType="clickEffect">
                                  <p:stCondLst>
                                    <p:cond delay="0"/>
                                  </p:stCondLst>
                                  <p:childTnLst>
                                    <p:set>
                                      <p:cBhvr>
                                        <p:cTn id="20" dur="1" fill="hold">
                                          <p:stCondLst>
                                            <p:cond delay="0"/>
                                          </p:stCondLst>
                                        </p:cTn>
                                        <p:tgtEl>
                                          <p:spTgt spid="43014"/>
                                        </p:tgtEl>
                                        <p:attrNameLst>
                                          <p:attrName>style.visibility</p:attrName>
                                        </p:attrNameLst>
                                      </p:cBhvr>
                                      <p:to>
                                        <p:strVal val="visible"/>
                                      </p:to>
                                    </p:set>
                                    <p:anim from="(-#ppt_w/2)" to="(#ppt_x)" calcmode="lin" valueType="num">
                                      <p:cBhvr>
                                        <p:cTn id="21" dur="600" fill="hold">
                                          <p:stCondLst>
                                            <p:cond delay="0"/>
                                          </p:stCondLst>
                                        </p:cTn>
                                        <p:tgtEl>
                                          <p:spTgt spid="43014"/>
                                        </p:tgtEl>
                                        <p:attrNameLst>
                                          <p:attrName>ppt_x</p:attrName>
                                        </p:attrNameLst>
                                      </p:cBhvr>
                                    </p:anim>
                                    <p:anim from="0" to="-1.0" calcmode="lin" valueType="num">
                                      <p:cBhvr>
                                        <p:cTn id="22" dur="200" decel="50000" autoRev="1" fill="hold">
                                          <p:stCondLst>
                                            <p:cond delay="600"/>
                                          </p:stCondLst>
                                        </p:cTn>
                                        <p:tgtEl>
                                          <p:spTgt spid="43014"/>
                                        </p:tgtEl>
                                        <p:attrNameLst>
                                          <p:attrName>xshear</p:attrName>
                                        </p:attrNameLst>
                                      </p:cBhvr>
                                    </p:anim>
                                    <p:animScale>
                                      <p:cBhvr>
                                        <p:cTn id="23" dur="200" decel="100000" autoRev="1" fill="hold">
                                          <p:stCondLst>
                                            <p:cond delay="600"/>
                                          </p:stCondLst>
                                        </p:cTn>
                                        <p:tgtEl>
                                          <p:spTgt spid="43014"/>
                                        </p:tgtEl>
                                      </p:cBhvr>
                                      <p:from x="100000" y="100000"/>
                                      <p:to x="80000" y="100000"/>
                                    </p:animScale>
                                    <p:anim by="(#ppt_h/3+#ppt_w*0.1)" calcmode="lin" valueType="num">
                                      <p:cBhvr additive="sum">
                                        <p:cTn id="24" dur="200" decel="100000" autoRev="1" fill="hold">
                                          <p:stCondLst>
                                            <p:cond delay="600"/>
                                          </p:stCondLst>
                                        </p:cTn>
                                        <p:tgtEl>
                                          <p:spTgt spid="43014"/>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4" presetClass="entr" presetSubtype="0" fill="hold" nodeType="clickEffect">
                                  <p:stCondLst>
                                    <p:cond delay="0"/>
                                  </p:stCondLst>
                                  <p:childTnLst>
                                    <p:set>
                                      <p:cBhvr>
                                        <p:cTn id="28" dur="1" fill="hold">
                                          <p:stCondLst>
                                            <p:cond delay="0"/>
                                          </p:stCondLst>
                                        </p:cTn>
                                        <p:tgtEl>
                                          <p:spTgt spid="43016"/>
                                        </p:tgtEl>
                                        <p:attrNameLst>
                                          <p:attrName>style.visibility</p:attrName>
                                        </p:attrNameLst>
                                      </p:cBhvr>
                                      <p:to>
                                        <p:strVal val="visible"/>
                                      </p:to>
                                    </p:set>
                                    <p:anim from="(-#ppt_w/2)" to="(#ppt_x)" calcmode="lin" valueType="num">
                                      <p:cBhvr>
                                        <p:cTn id="29" dur="600" fill="hold">
                                          <p:stCondLst>
                                            <p:cond delay="0"/>
                                          </p:stCondLst>
                                        </p:cTn>
                                        <p:tgtEl>
                                          <p:spTgt spid="43016"/>
                                        </p:tgtEl>
                                        <p:attrNameLst>
                                          <p:attrName>ppt_x</p:attrName>
                                        </p:attrNameLst>
                                      </p:cBhvr>
                                    </p:anim>
                                    <p:anim from="0" to="-1.0" calcmode="lin" valueType="num">
                                      <p:cBhvr>
                                        <p:cTn id="30" dur="200" decel="50000" autoRev="1" fill="hold">
                                          <p:stCondLst>
                                            <p:cond delay="600"/>
                                          </p:stCondLst>
                                        </p:cTn>
                                        <p:tgtEl>
                                          <p:spTgt spid="43016"/>
                                        </p:tgtEl>
                                        <p:attrNameLst>
                                          <p:attrName>xshear</p:attrName>
                                        </p:attrNameLst>
                                      </p:cBhvr>
                                    </p:anim>
                                    <p:animScale>
                                      <p:cBhvr>
                                        <p:cTn id="31" dur="200" decel="100000" autoRev="1" fill="hold">
                                          <p:stCondLst>
                                            <p:cond delay="600"/>
                                          </p:stCondLst>
                                        </p:cTn>
                                        <p:tgtEl>
                                          <p:spTgt spid="43016"/>
                                        </p:tgtEl>
                                      </p:cBhvr>
                                      <p:from x="100000" y="100000"/>
                                      <p:to x="80000" y="100000"/>
                                    </p:animScale>
                                    <p:anim by="(#ppt_h/3+#ppt_w*0.1)" calcmode="lin" valueType="num">
                                      <p:cBhvr additive="sum">
                                        <p:cTn id="32" dur="200" decel="100000" autoRev="1" fill="hold">
                                          <p:stCondLst>
                                            <p:cond delay="600"/>
                                          </p:stCondLst>
                                        </p:cTn>
                                        <p:tgtEl>
                                          <p:spTgt spid="43016"/>
                                        </p:tgtEl>
                                        <p:attrNameLst>
                                          <p:attrName>ppt_x</p:attrName>
                                        </p:attrNameLst>
                                      </p:cBhvr>
                                    </p:anim>
                                  </p:childTnLst>
                                </p:cTn>
                              </p:par>
                              <p:par>
                                <p:cTn id="33" presetID="34"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from="(-#ppt_w/2)" to="(#ppt_x)" calcmode="lin" valueType="num">
                                      <p:cBhvr>
                                        <p:cTn id="35" dur="600" fill="hold">
                                          <p:stCondLst>
                                            <p:cond delay="0"/>
                                          </p:stCondLst>
                                        </p:cTn>
                                        <p:tgtEl>
                                          <p:spTgt spid="16"/>
                                        </p:tgtEl>
                                        <p:attrNameLst>
                                          <p:attrName>ppt_x</p:attrName>
                                        </p:attrNameLst>
                                      </p:cBhvr>
                                    </p:anim>
                                    <p:anim from="0" to="-1.0" calcmode="lin" valueType="num">
                                      <p:cBhvr>
                                        <p:cTn id="36" dur="200" decel="50000" autoRev="1" fill="hold">
                                          <p:stCondLst>
                                            <p:cond delay="600"/>
                                          </p:stCondLst>
                                        </p:cTn>
                                        <p:tgtEl>
                                          <p:spTgt spid="16"/>
                                        </p:tgtEl>
                                        <p:attrNameLst>
                                          <p:attrName>xshear</p:attrName>
                                        </p:attrNameLst>
                                      </p:cBhvr>
                                    </p:anim>
                                    <p:animScale>
                                      <p:cBhvr>
                                        <p:cTn id="37" dur="200" decel="100000" autoRev="1" fill="hold">
                                          <p:stCondLst>
                                            <p:cond delay="600"/>
                                          </p:stCondLst>
                                        </p:cTn>
                                        <p:tgtEl>
                                          <p:spTgt spid="16"/>
                                        </p:tgtEl>
                                      </p:cBhvr>
                                      <p:from x="100000" y="100000"/>
                                      <p:to x="80000" y="100000"/>
                                    </p:animScale>
                                    <p:anim by="(#ppt_h/3+#ppt_w*0.1)" calcmode="lin" valueType="num">
                                      <p:cBhvr additive="sum">
                                        <p:cTn id="38" dur="200" decel="100000" autoRev="1" fill="hold">
                                          <p:stCondLst>
                                            <p:cond delay="600"/>
                                          </p:stCondLst>
                                        </p:cTn>
                                        <p:tgtEl>
                                          <p:spTgt spid="16"/>
                                        </p:tgtEl>
                                        <p:attrNameLst>
                                          <p:attrName>ppt_x</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43018"/>
                                        </p:tgtEl>
                                        <p:attrNameLst>
                                          <p:attrName>style.visibility</p:attrName>
                                        </p:attrNameLst>
                                      </p:cBhvr>
                                      <p:to>
                                        <p:strVal val="visible"/>
                                      </p:to>
                                    </p:set>
                                    <p:anim from="(-#ppt_w/2)" to="(#ppt_x)" calcmode="lin" valueType="num">
                                      <p:cBhvr>
                                        <p:cTn id="43" dur="600" fill="hold">
                                          <p:stCondLst>
                                            <p:cond delay="0"/>
                                          </p:stCondLst>
                                        </p:cTn>
                                        <p:tgtEl>
                                          <p:spTgt spid="43018"/>
                                        </p:tgtEl>
                                        <p:attrNameLst>
                                          <p:attrName>ppt_x</p:attrName>
                                        </p:attrNameLst>
                                      </p:cBhvr>
                                    </p:anim>
                                    <p:anim from="0" to="-1.0" calcmode="lin" valueType="num">
                                      <p:cBhvr>
                                        <p:cTn id="44" dur="200" decel="50000" autoRev="1" fill="hold">
                                          <p:stCondLst>
                                            <p:cond delay="600"/>
                                          </p:stCondLst>
                                        </p:cTn>
                                        <p:tgtEl>
                                          <p:spTgt spid="43018"/>
                                        </p:tgtEl>
                                        <p:attrNameLst>
                                          <p:attrName>xshear</p:attrName>
                                        </p:attrNameLst>
                                      </p:cBhvr>
                                    </p:anim>
                                    <p:animScale>
                                      <p:cBhvr>
                                        <p:cTn id="45" dur="200" decel="100000" autoRev="1" fill="hold">
                                          <p:stCondLst>
                                            <p:cond delay="600"/>
                                          </p:stCondLst>
                                        </p:cTn>
                                        <p:tgtEl>
                                          <p:spTgt spid="43018"/>
                                        </p:tgtEl>
                                      </p:cBhvr>
                                      <p:from x="100000" y="100000"/>
                                      <p:to x="80000" y="100000"/>
                                    </p:animScale>
                                    <p:anim by="(#ppt_h/3+#ppt_w*0.1)" calcmode="lin" valueType="num">
                                      <p:cBhvr additive="sum">
                                        <p:cTn id="46" dur="200" decel="100000" autoRev="1" fill="hold">
                                          <p:stCondLst>
                                            <p:cond delay="600"/>
                                          </p:stCondLst>
                                        </p:cTn>
                                        <p:tgtEl>
                                          <p:spTgt spid="43018"/>
                                        </p:tgtEl>
                                        <p:attrNameLst>
                                          <p:attrName>ppt_x</p:attrName>
                                        </p:attrNameLst>
                                      </p:cBhvr>
                                    </p:anim>
                                  </p:childTnLst>
                                </p:cTn>
                              </p:par>
                              <p:par>
                                <p:cTn id="47" presetID="34"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from="(-#ppt_w/2)" to="(#ppt_x)" calcmode="lin" valueType="num">
                                      <p:cBhvr>
                                        <p:cTn id="49" dur="600" fill="hold">
                                          <p:stCondLst>
                                            <p:cond delay="0"/>
                                          </p:stCondLst>
                                        </p:cTn>
                                        <p:tgtEl>
                                          <p:spTgt spid="17"/>
                                        </p:tgtEl>
                                        <p:attrNameLst>
                                          <p:attrName>ppt_x</p:attrName>
                                        </p:attrNameLst>
                                      </p:cBhvr>
                                    </p:anim>
                                    <p:anim from="0" to="-1.0" calcmode="lin" valueType="num">
                                      <p:cBhvr>
                                        <p:cTn id="50" dur="200" decel="50000" autoRev="1" fill="hold">
                                          <p:stCondLst>
                                            <p:cond delay="600"/>
                                          </p:stCondLst>
                                        </p:cTn>
                                        <p:tgtEl>
                                          <p:spTgt spid="17"/>
                                        </p:tgtEl>
                                        <p:attrNameLst>
                                          <p:attrName>xshear</p:attrName>
                                        </p:attrNameLst>
                                      </p:cBhvr>
                                    </p:anim>
                                    <p:animScale>
                                      <p:cBhvr>
                                        <p:cTn id="51" dur="200" decel="100000" autoRev="1" fill="hold">
                                          <p:stCondLst>
                                            <p:cond delay="600"/>
                                          </p:stCondLst>
                                        </p:cTn>
                                        <p:tgtEl>
                                          <p:spTgt spid="17"/>
                                        </p:tgtEl>
                                      </p:cBhvr>
                                      <p:from x="100000" y="100000"/>
                                      <p:to x="80000" y="100000"/>
                                    </p:animScale>
                                    <p:anim by="(#ppt_h/3+#ppt_w*0.1)" calcmode="lin" valueType="num">
                                      <p:cBhvr additive="sum">
                                        <p:cTn id="52" dur="200" decel="100000" autoRev="1" fill="hold">
                                          <p:stCondLst>
                                            <p:cond delay="600"/>
                                          </p:stCondLst>
                                        </p:cTn>
                                        <p:tgtEl>
                                          <p:spTgt spid="17"/>
                                        </p:tgtEl>
                                        <p:attrNameLst>
                                          <p:attrName>ppt_x</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4" presetClass="entr" presetSubtype="0" fill="hold" nodeType="clickEffect">
                                  <p:stCondLst>
                                    <p:cond delay="0"/>
                                  </p:stCondLst>
                                  <p:childTnLst>
                                    <p:set>
                                      <p:cBhvr>
                                        <p:cTn id="56" dur="1" fill="hold">
                                          <p:stCondLst>
                                            <p:cond delay="0"/>
                                          </p:stCondLst>
                                        </p:cTn>
                                        <p:tgtEl>
                                          <p:spTgt spid="43022"/>
                                        </p:tgtEl>
                                        <p:attrNameLst>
                                          <p:attrName>style.visibility</p:attrName>
                                        </p:attrNameLst>
                                      </p:cBhvr>
                                      <p:to>
                                        <p:strVal val="visible"/>
                                      </p:to>
                                    </p:set>
                                    <p:anim from="(-#ppt_w/2)" to="(#ppt_x)" calcmode="lin" valueType="num">
                                      <p:cBhvr>
                                        <p:cTn id="57" dur="600" fill="hold">
                                          <p:stCondLst>
                                            <p:cond delay="0"/>
                                          </p:stCondLst>
                                        </p:cTn>
                                        <p:tgtEl>
                                          <p:spTgt spid="43022"/>
                                        </p:tgtEl>
                                        <p:attrNameLst>
                                          <p:attrName>ppt_x</p:attrName>
                                        </p:attrNameLst>
                                      </p:cBhvr>
                                    </p:anim>
                                    <p:anim from="0" to="-1.0" calcmode="lin" valueType="num">
                                      <p:cBhvr>
                                        <p:cTn id="58" dur="200" decel="50000" autoRev="1" fill="hold">
                                          <p:stCondLst>
                                            <p:cond delay="600"/>
                                          </p:stCondLst>
                                        </p:cTn>
                                        <p:tgtEl>
                                          <p:spTgt spid="43022"/>
                                        </p:tgtEl>
                                        <p:attrNameLst>
                                          <p:attrName>xshear</p:attrName>
                                        </p:attrNameLst>
                                      </p:cBhvr>
                                    </p:anim>
                                    <p:animScale>
                                      <p:cBhvr>
                                        <p:cTn id="59" dur="200" decel="100000" autoRev="1" fill="hold">
                                          <p:stCondLst>
                                            <p:cond delay="600"/>
                                          </p:stCondLst>
                                        </p:cTn>
                                        <p:tgtEl>
                                          <p:spTgt spid="43022"/>
                                        </p:tgtEl>
                                      </p:cBhvr>
                                      <p:from x="100000" y="100000"/>
                                      <p:to x="80000" y="100000"/>
                                    </p:animScale>
                                    <p:anim by="(#ppt_h/3+#ppt_w*0.1)" calcmode="lin" valueType="num">
                                      <p:cBhvr additive="sum">
                                        <p:cTn id="60" dur="200" decel="100000" autoRev="1" fill="hold">
                                          <p:stCondLst>
                                            <p:cond delay="600"/>
                                          </p:stCondLst>
                                        </p:cTn>
                                        <p:tgtEl>
                                          <p:spTgt spid="43022"/>
                                        </p:tgtEl>
                                        <p:attrNameLst>
                                          <p:attrName>ppt_x</p:attrName>
                                        </p:attrNameLst>
                                      </p:cBhvr>
                                    </p:anim>
                                  </p:childTnLst>
                                </p:cTn>
                              </p:par>
                              <p:par>
                                <p:cTn id="61" presetID="34"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from="(-#ppt_w/2)" to="(#ppt_x)" calcmode="lin" valueType="num">
                                      <p:cBhvr>
                                        <p:cTn id="63" dur="600" fill="hold">
                                          <p:stCondLst>
                                            <p:cond delay="0"/>
                                          </p:stCondLst>
                                        </p:cTn>
                                        <p:tgtEl>
                                          <p:spTgt spid="20"/>
                                        </p:tgtEl>
                                        <p:attrNameLst>
                                          <p:attrName>ppt_x</p:attrName>
                                        </p:attrNameLst>
                                      </p:cBhvr>
                                    </p:anim>
                                    <p:anim from="0" to="-1.0" calcmode="lin" valueType="num">
                                      <p:cBhvr>
                                        <p:cTn id="64" dur="200" decel="50000" autoRev="1" fill="hold">
                                          <p:stCondLst>
                                            <p:cond delay="600"/>
                                          </p:stCondLst>
                                        </p:cTn>
                                        <p:tgtEl>
                                          <p:spTgt spid="20"/>
                                        </p:tgtEl>
                                        <p:attrNameLst>
                                          <p:attrName>xshear</p:attrName>
                                        </p:attrNameLst>
                                      </p:cBhvr>
                                    </p:anim>
                                    <p:animScale>
                                      <p:cBhvr>
                                        <p:cTn id="65" dur="200" decel="100000" autoRev="1" fill="hold">
                                          <p:stCondLst>
                                            <p:cond delay="600"/>
                                          </p:stCondLst>
                                        </p:cTn>
                                        <p:tgtEl>
                                          <p:spTgt spid="20"/>
                                        </p:tgtEl>
                                      </p:cBhvr>
                                      <p:from x="100000" y="100000"/>
                                      <p:to x="80000" y="100000"/>
                                    </p:animScale>
                                    <p:anim by="(#ppt_h/3+#ppt_w*0.1)" calcmode="lin" valueType="num">
                                      <p:cBhvr additive="sum">
                                        <p:cTn id="66"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64514" name="Picture 5" descr="http://www.thefirstpost.co.uk/assets/library/071118Picturepast--122597777280626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094" y="1108076"/>
            <a:ext cx="5261811" cy="393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
            <a:ext cx="9144000" cy="1108075"/>
          </a:xfrm>
          <a:prstGeom prst="rect">
            <a:avLst/>
          </a:prstGeom>
          <a:gradFill>
            <a:gsLst>
              <a:gs pos="100000">
                <a:srgbClr val="FFFF99">
                  <a:alpha val="0"/>
                </a:srgbClr>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a:defRPr/>
            </a:pPr>
            <a:r>
              <a:rPr lang="en-US" sz="6600" spc="-100" dirty="0">
                <a:effectLst>
                  <a:outerShdw blurRad="38100" dist="38100" dir="2700000" algn="tl">
                    <a:srgbClr val="000000">
                      <a:alpha val="43137"/>
                    </a:srgbClr>
                  </a:outerShdw>
                </a:effectLst>
                <a:latin typeface="Impact" pitchFamily="34" charset="0"/>
              </a:rPr>
              <a:t>Jonestown Massacre</a:t>
            </a:r>
          </a:p>
        </p:txBody>
      </p:sp>
      <p:sp>
        <p:nvSpPr>
          <p:cNvPr id="3" name="Rectangle 2"/>
          <p:cNvSpPr/>
          <p:nvPr/>
        </p:nvSpPr>
        <p:spPr>
          <a:xfrm>
            <a:off x="1524000" y="5287964"/>
            <a:ext cx="9144000" cy="1570037"/>
          </a:xfrm>
          <a:prstGeom prst="rect">
            <a:avLst/>
          </a:prstGeom>
        </p:spPr>
        <p:txBody>
          <a:bodyPr>
            <a:spAutoFit/>
          </a:bodyPr>
          <a:lstStyle/>
          <a:p>
            <a:pPr algn="ctr">
              <a:defRPr/>
            </a:pPr>
            <a:r>
              <a:rPr lang="en-US" sz="3200" b="1" i="1" dirty="0">
                <a:effectLst>
                  <a:outerShdw blurRad="38100" dist="38100" dir="2700000" algn="tl">
                    <a:srgbClr val="000000">
                      <a:alpha val="43137"/>
                    </a:srgbClr>
                  </a:outerShdw>
                </a:effectLst>
                <a:latin typeface="Arial Rounded MT Bold" pitchFamily="34" charset="0"/>
              </a:rPr>
              <a:t>Americans were shocked in 1978 when The Peoples Temple, a religious cult, had a mass suicide that left nearly 1,000 people dead</a:t>
            </a:r>
            <a:endParaRPr lang="en-US" sz="3200" dirty="0">
              <a:latin typeface="Arial Rounded MT Bold" pitchFamily="34" charset="0"/>
            </a:endParaRPr>
          </a:p>
        </p:txBody>
      </p:sp>
    </p:spTree>
    <p:extLst>
      <p:ext uri="{BB962C8B-B14F-4D97-AF65-F5344CB8AC3E}">
        <p14:creationId xmlns:p14="http://schemas.microsoft.com/office/powerpoint/2010/main" val="998996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80s</a:t>
            </a:r>
          </a:p>
        </p:txBody>
      </p:sp>
      <p:sp>
        <p:nvSpPr>
          <p:cNvPr id="8" name="Rectangle 7"/>
          <p:cNvSpPr/>
          <p:nvPr/>
        </p:nvSpPr>
        <p:spPr>
          <a:xfrm>
            <a:off x="8277225" y="1295401"/>
            <a:ext cx="1900238" cy="1077913"/>
          </a:xfrm>
          <a:prstGeom prst="rect">
            <a:avLst/>
          </a:prstGeom>
        </p:spPr>
        <p:txBody>
          <a:bodyPr wrap="none">
            <a:spAutoFit/>
          </a:bodyPr>
          <a:lstStyle/>
          <a:p>
            <a:pPr algn="ct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in</a:t>
            </a:r>
          </a:p>
          <a:p>
            <a:pPr algn="ct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Movies</a:t>
            </a:r>
            <a:endParaRPr lang="en-US" sz="3200" dirty="0">
              <a:solidFill>
                <a:srgbClr val="FF0000"/>
              </a:solidFill>
              <a:latin typeface="Gill Sans Ultra Bold" pitchFamily="34" charset="0"/>
            </a:endParaRPr>
          </a:p>
        </p:txBody>
      </p:sp>
      <p:pic>
        <p:nvPicPr>
          <p:cNvPr id="41986" name="Picture 2" descr="http://www.cyber-cinema.com/reprint/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066800"/>
            <a:ext cx="2841625" cy="4191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6" descr="http://www.ocscreenwriters.com/newsletter/images_20100522/IndianaJo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14600"/>
            <a:ext cx="2813050" cy="4191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4" descr="http://upload.wikimedia.org/wikipedia/en/thumb/c/c7/Ghostbusters_cover.png/200px-Ghostbusters_cover.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066801"/>
            <a:ext cx="2819400" cy="42275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2" name="Picture 8" descr="http://www.techguy.net/store/images/ReturnOfTheJediPoster198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1" y="2514600"/>
            <a:ext cx="2886075" cy="42164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0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checkerboard(across)">
                                      <p:cBhvr>
                                        <p:cTn id="7" dur="500"/>
                                        <p:tgtEl>
                                          <p:spTgt spid="41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1990"/>
                                        </p:tgtEl>
                                        <p:attrNameLst>
                                          <p:attrName>style.visibility</p:attrName>
                                        </p:attrNameLst>
                                      </p:cBhvr>
                                      <p:to>
                                        <p:strVal val="visible"/>
                                      </p:to>
                                    </p:set>
                                    <p:anim calcmode="lin" valueType="num">
                                      <p:cBhvr additive="base">
                                        <p:cTn id="12" dur="1000" fill="hold"/>
                                        <p:tgtEl>
                                          <p:spTgt spid="41990"/>
                                        </p:tgtEl>
                                        <p:attrNameLst>
                                          <p:attrName>ppt_x</p:attrName>
                                        </p:attrNameLst>
                                      </p:cBhvr>
                                      <p:tavLst>
                                        <p:tav tm="0">
                                          <p:val>
                                            <p:strVal val="#ppt_x"/>
                                          </p:val>
                                        </p:tav>
                                        <p:tav tm="100000">
                                          <p:val>
                                            <p:strVal val="#ppt_x"/>
                                          </p:val>
                                        </p:tav>
                                      </p:tavLst>
                                    </p:anim>
                                    <p:anim calcmode="lin" valueType="num">
                                      <p:cBhvr additive="base">
                                        <p:cTn id="13" dur="1000" fill="hold"/>
                                        <p:tgtEl>
                                          <p:spTgt spid="419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1988"/>
                                        </p:tgtEl>
                                        <p:attrNameLst>
                                          <p:attrName>style.visibility</p:attrName>
                                        </p:attrNameLst>
                                      </p:cBhvr>
                                      <p:to>
                                        <p:strVal val="visible"/>
                                      </p:to>
                                    </p:set>
                                    <p:animEffect transition="in" filter="fade">
                                      <p:cBhvr>
                                        <p:cTn id="18" dur="1000"/>
                                        <p:tgtEl>
                                          <p:spTgt spid="4198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992"/>
                                        </p:tgtEl>
                                        <p:attrNameLst>
                                          <p:attrName>style.visibility</p:attrName>
                                        </p:attrNameLst>
                                      </p:cBhvr>
                                      <p:to>
                                        <p:strVal val="visible"/>
                                      </p:to>
                                    </p:set>
                                    <p:anim calcmode="lin" valueType="num">
                                      <p:cBhvr>
                                        <p:cTn id="23" dur="1000" fill="hold"/>
                                        <p:tgtEl>
                                          <p:spTgt spid="41992"/>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41992"/>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41992"/>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419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43000" b="-43000"/>
          </a:stretch>
        </a:blipFill>
        <a:effectLst/>
      </p:bgPr>
    </p:bg>
    <p:spTree>
      <p:nvGrpSpPr>
        <p:cNvPr id="1" name=""/>
        <p:cNvGrpSpPr/>
        <p:nvPr/>
      </p:nvGrpSpPr>
      <p:grpSpPr>
        <a:xfrm>
          <a:off x="0" y="0"/>
          <a:ext cx="0" cy="0"/>
          <a:chOff x="0" y="0"/>
          <a:chExt cx="0" cy="0"/>
        </a:xfrm>
      </p:grpSpPr>
      <p:sp>
        <p:nvSpPr>
          <p:cNvPr id="3" name="Rectangle 2"/>
          <p:cNvSpPr/>
          <p:nvPr/>
        </p:nvSpPr>
        <p:spPr>
          <a:xfrm>
            <a:off x="1524000" y="-76200"/>
            <a:ext cx="91440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80s</a:t>
            </a:r>
          </a:p>
        </p:txBody>
      </p:sp>
      <p:sp>
        <p:nvSpPr>
          <p:cNvPr id="9" name="Rectangle 8"/>
          <p:cNvSpPr/>
          <p:nvPr/>
        </p:nvSpPr>
        <p:spPr>
          <a:xfrm>
            <a:off x="4800600" y="914400"/>
            <a:ext cx="2438400" cy="954088"/>
          </a:xfrm>
          <a:prstGeom prst="rect">
            <a:avLst/>
          </a:prstGeom>
        </p:spPr>
        <p:txBody>
          <a:bodyPr>
            <a:spAutoFit/>
          </a:bodyPr>
          <a:lstStyle/>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 in</a:t>
            </a:r>
          </a:p>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Music</a:t>
            </a:r>
            <a:endParaRPr lang="en-US" sz="2800" dirty="0">
              <a:solidFill>
                <a:srgbClr val="FF0000"/>
              </a:solidFill>
              <a:latin typeface="Gill Sans Ultra Bold" pitchFamily="34" charset="0"/>
            </a:endParaRPr>
          </a:p>
        </p:txBody>
      </p:sp>
      <p:pic>
        <p:nvPicPr>
          <p:cNvPr id="40962" name="Picture 2" descr="000-duran_duran-rio-2cd-remastered_.jpg image by lie_f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3962400"/>
            <a:ext cx="3114675" cy="27193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6" descr="http://images.uulyrics.com/cover/m/madonna/album-like-a-virg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914400"/>
            <a:ext cx="3124200" cy="28575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8" descr="Born in the U.S.A. - album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962400"/>
            <a:ext cx="3048000" cy="2743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70" name="Picture 10" descr="Purple Rain - album 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914400"/>
            <a:ext cx="3048000" cy="2819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4" descr="http://scrapetv.com/News/News%20Pages/Entertainment/images-2/michael-jackson-thriller-cover.jpg"/>
          <p:cNvPicPr>
            <a:picLocks noChangeAspect="1" noChangeArrowheads="1"/>
          </p:cNvPicPr>
          <p:nvPr/>
        </p:nvPicPr>
        <p:blipFill>
          <a:blip r:embed="rId7">
            <a:extLst>
              <a:ext uri="{28A0092B-C50C-407E-A947-70E740481C1C}">
                <a14:useLocalDpi xmlns:a14="http://schemas.microsoft.com/office/drawing/2010/main" val="0"/>
              </a:ext>
            </a:extLst>
          </a:blip>
          <a:srcRect r="1010"/>
          <a:stretch>
            <a:fillRect/>
          </a:stretch>
        </p:blipFill>
        <p:spPr bwMode="auto">
          <a:xfrm>
            <a:off x="4267200" y="2286000"/>
            <a:ext cx="3733800" cy="37719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606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ssolve">
                                      <p:cBhvr>
                                        <p:cTn id="7" dur="10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70"/>
                                        </p:tgtEl>
                                        <p:attrNameLst>
                                          <p:attrName>style.visibility</p:attrName>
                                        </p:attrNameLst>
                                      </p:cBhvr>
                                      <p:to>
                                        <p:strVal val="visible"/>
                                      </p:to>
                                    </p:set>
                                    <p:animEffect transition="in" filter="dissolve">
                                      <p:cBhvr>
                                        <p:cTn id="12" dur="1000"/>
                                        <p:tgtEl>
                                          <p:spTgt spid="409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68"/>
                                        </p:tgtEl>
                                        <p:attrNameLst>
                                          <p:attrName>style.visibility</p:attrName>
                                        </p:attrNameLst>
                                      </p:cBhvr>
                                      <p:to>
                                        <p:strVal val="visible"/>
                                      </p:to>
                                    </p:set>
                                    <p:animEffect transition="in" filter="dissolve">
                                      <p:cBhvr>
                                        <p:cTn id="17" dur="1000"/>
                                        <p:tgtEl>
                                          <p:spTgt spid="409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0962"/>
                                        </p:tgtEl>
                                        <p:attrNameLst>
                                          <p:attrName>style.visibility</p:attrName>
                                        </p:attrNameLst>
                                      </p:cBhvr>
                                      <p:to>
                                        <p:strVal val="visible"/>
                                      </p:to>
                                    </p:set>
                                    <p:animEffect transition="in" filter="dissolve">
                                      <p:cBhvr>
                                        <p:cTn id="22" dur="1000"/>
                                        <p:tgtEl>
                                          <p:spTgt spid="409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0964"/>
                                        </p:tgtEl>
                                        <p:attrNameLst>
                                          <p:attrName>style.visibility</p:attrName>
                                        </p:attrNameLst>
                                      </p:cBhvr>
                                      <p:to>
                                        <p:strVal val="visible"/>
                                      </p:to>
                                    </p:set>
                                    <p:anim calcmode="lin" valueType="num">
                                      <p:cBhvr>
                                        <p:cTn id="27" dur="2000" fill="hold"/>
                                        <p:tgtEl>
                                          <p:spTgt spid="40964"/>
                                        </p:tgtEl>
                                        <p:attrNameLst>
                                          <p:attrName>ppt_w</p:attrName>
                                        </p:attrNameLst>
                                      </p:cBhvr>
                                      <p:tavLst>
                                        <p:tav tm="0">
                                          <p:val>
                                            <p:fltVal val="0"/>
                                          </p:val>
                                        </p:tav>
                                        <p:tav tm="100000">
                                          <p:val>
                                            <p:strVal val="#ppt_w"/>
                                          </p:val>
                                        </p:tav>
                                      </p:tavLst>
                                    </p:anim>
                                    <p:anim calcmode="lin" valueType="num">
                                      <p:cBhvr>
                                        <p:cTn id="28" dur="2000" fill="hold"/>
                                        <p:tgtEl>
                                          <p:spTgt spid="40964"/>
                                        </p:tgtEl>
                                        <p:attrNameLst>
                                          <p:attrName>ppt_h</p:attrName>
                                        </p:attrNameLst>
                                      </p:cBhvr>
                                      <p:tavLst>
                                        <p:tav tm="0">
                                          <p:val>
                                            <p:fltVal val="0"/>
                                          </p:val>
                                        </p:tav>
                                        <p:tav tm="100000">
                                          <p:val>
                                            <p:strVal val="#ppt_h"/>
                                          </p:val>
                                        </p:tav>
                                      </p:tavLst>
                                    </p:anim>
                                    <p:animEffect transition="in" filter="fade">
                                      <p:cBhvr>
                                        <p:cTn id="29"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11266" name="Picture 7"/>
          <p:cNvPicPr>
            <a:picLocks noChangeAspect="1" noChangeArrowheads="1"/>
          </p:cNvPicPr>
          <p:nvPr/>
        </p:nvPicPr>
        <p:blipFill>
          <a:blip r:embed="rId3">
            <a:extLst>
              <a:ext uri="{28A0092B-C50C-407E-A947-70E740481C1C}">
                <a14:useLocalDpi xmlns:a14="http://schemas.microsoft.com/office/drawing/2010/main" val="0"/>
              </a:ext>
            </a:extLst>
          </a:blip>
          <a:srcRect l="11122" t="6383" r="4349" b="17021"/>
          <a:stretch>
            <a:fillRect/>
          </a:stretch>
        </p:blipFill>
        <p:spPr bwMode="auto">
          <a:xfrm>
            <a:off x="79459" y="1426776"/>
            <a:ext cx="5042903" cy="354724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0"/>
            <a:ext cx="9144000" cy="1200150"/>
          </a:xfrm>
          <a:prstGeom prst="rect">
            <a:avLst/>
          </a:prstGeom>
          <a:solidFill>
            <a:schemeClr val="bg2">
              <a:lumMod val="75000"/>
              <a:alpha val="69000"/>
            </a:schemeClr>
          </a:solidFill>
        </p:spPr>
        <p:txBody>
          <a:bodyPr>
            <a:spAutoFit/>
          </a:bodyPr>
          <a:lstStyle/>
          <a:p>
            <a:pPr>
              <a:defRPr/>
            </a:pPr>
            <a:r>
              <a:rPr lang="en-US" sz="7200" dirty="0">
                <a:solidFill>
                  <a:schemeClr val="bg1"/>
                </a:solidFill>
                <a:effectLst>
                  <a:outerShdw blurRad="38100" dist="38100" dir="2700000" algn="tl">
                    <a:srgbClr val="000000">
                      <a:alpha val="43137"/>
                    </a:srgbClr>
                  </a:outerShdw>
                </a:effectLst>
                <a:latin typeface="Impact" pitchFamily="34" charset="0"/>
                <a:cs typeface="Times New Roman" pitchFamily="18" charset="0"/>
              </a:rPr>
              <a:t>Crisis in the Middle East</a:t>
            </a:r>
            <a:endParaRPr lang="en-US" sz="7200" dirty="0">
              <a:solidFill>
                <a:schemeClr val="bg1"/>
              </a:solidFill>
              <a:latin typeface="Impact" pitchFamily="34" charset="0"/>
            </a:endParaRPr>
          </a:p>
        </p:txBody>
      </p:sp>
      <p:sp>
        <p:nvSpPr>
          <p:cNvPr id="31745" name="Rectangle 1"/>
          <p:cNvSpPr>
            <a:spLocks noChangeArrowheads="1"/>
          </p:cNvSpPr>
          <p:nvPr/>
        </p:nvSpPr>
        <p:spPr bwMode="auto">
          <a:xfrm>
            <a:off x="5759116" y="1200150"/>
            <a:ext cx="6096000" cy="3416300"/>
          </a:xfrm>
          <a:prstGeom prst="rect">
            <a:avLst/>
          </a:prstGeom>
          <a:noFill/>
          <a:ln w="9525">
            <a:noFill/>
            <a:miter lim="800000"/>
            <a:headEnd/>
            <a:tailEnd/>
          </a:ln>
          <a:effectLst/>
        </p:spPr>
        <p:txBody>
          <a:bodyPr anchor="ctr">
            <a:spAutoFit/>
          </a:bodyPr>
          <a:lstStyle/>
          <a:p>
            <a:pPr algn="l">
              <a:defRPr/>
            </a:pPr>
            <a:r>
              <a:rPr lang="en-US" sz="3600" dirty="0">
                <a:latin typeface="Impact" pitchFamily="34" charset="0"/>
                <a:cs typeface="Times New Roman" pitchFamily="18" charset="0"/>
              </a:rPr>
              <a:t>In 1990, Iraqi dictator Saddam Hussein invaded Kuwait, wanting to control of the oil-rich country. Many believed that this was Iraq’s first step to take control of Saudi Arabia. </a:t>
            </a:r>
          </a:p>
        </p:txBody>
      </p:sp>
      <p:sp>
        <p:nvSpPr>
          <p:cNvPr id="11269" name="AutoShape 5" descr="http://www.solcomhouse.com/images/sadhus.jpg"/>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endParaRPr lang="en-US" altLang="en-US"/>
          </a:p>
        </p:txBody>
      </p:sp>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184" y="4869656"/>
            <a:ext cx="3000375" cy="189388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83802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dissolve">
                                      <p:cBhvr>
                                        <p:cTn id="7" dur="1000"/>
                                        <p:tgtEl>
                                          <p:spTgt spid="3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12290" name="Picture 2" descr="http://www.samaylive.com/pics/article/unheadquarter64_12898048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811" y="1061830"/>
            <a:ext cx="6525736" cy="489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
            <a:ext cx="6833937" cy="2123658"/>
          </a:xfrm>
          <a:prstGeom prst="rect">
            <a:avLst/>
          </a:prstGeom>
        </p:spPr>
        <p:txBody>
          <a:bodyPr wrap="square">
            <a:spAutoFit/>
          </a:bodyPr>
          <a:lstStyle/>
          <a:p>
            <a:pPr>
              <a:defRPr/>
            </a:pPr>
            <a:r>
              <a:rPr lang="en-US" sz="6600" dirty="0">
                <a:effectLst>
                  <a:outerShdw blurRad="38100" dist="38100" dir="2700000" algn="tl">
                    <a:srgbClr val="000000">
                      <a:alpha val="43137"/>
                    </a:srgbClr>
                  </a:outerShdw>
                </a:effectLst>
                <a:latin typeface="Impact" pitchFamily="34" charset="0"/>
                <a:cs typeface="Times New Roman" pitchFamily="18" charset="0"/>
              </a:rPr>
              <a:t>Crisis in the Middle East</a:t>
            </a:r>
            <a:endParaRPr lang="en-US" sz="6600" dirty="0">
              <a:latin typeface="Impact" pitchFamily="34" charset="0"/>
            </a:endParaRPr>
          </a:p>
        </p:txBody>
      </p:sp>
      <p:sp>
        <p:nvSpPr>
          <p:cNvPr id="5" name="Rectangle 4"/>
          <p:cNvSpPr/>
          <p:nvPr/>
        </p:nvSpPr>
        <p:spPr>
          <a:xfrm>
            <a:off x="417095" y="2578769"/>
            <a:ext cx="5309937" cy="3970318"/>
          </a:xfrm>
          <a:prstGeom prst="rect">
            <a:avLst/>
          </a:prstGeom>
          <a:solidFill>
            <a:schemeClr val="bg1">
              <a:lumMod val="75000"/>
              <a:alpha val="53000"/>
            </a:schemeClr>
          </a:solidFill>
        </p:spPr>
        <p:txBody>
          <a:bodyPr wrap="square">
            <a:spAutoFit/>
          </a:bodyPr>
          <a:lstStyle/>
          <a:p>
            <a:pPr>
              <a:defRPr/>
            </a:pPr>
            <a:r>
              <a:rPr lang="en-US" sz="3600" dirty="0">
                <a:latin typeface="Impact" pitchFamily="34" charset="0"/>
                <a:cs typeface="Times New Roman" pitchFamily="18" charset="0"/>
              </a:rPr>
              <a:t>The U.S. along with other United Nations members formed a coalition to stop Hussein. The U.N. set a deadline for Iraq to withdraw or face the use of force. Hussein refused. </a:t>
            </a:r>
          </a:p>
        </p:txBody>
      </p:sp>
    </p:spTree>
    <p:extLst>
      <p:ext uri="{BB962C8B-B14F-4D97-AF65-F5344CB8AC3E}">
        <p14:creationId xmlns:p14="http://schemas.microsoft.com/office/powerpoint/2010/main" val="1088170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957" y="1133771"/>
            <a:ext cx="6866021" cy="514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12192000" cy="923330"/>
          </a:xfrm>
          <a:prstGeom prst="rect">
            <a:avLst/>
          </a:prstGeom>
        </p:spPr>
        <p:txBody>
          <a:bodyPr wrap="square">
            <a:spAutoFit/>
          </a:bodyPr>
          <a:lstStyle/>
          <a:p>
            <a:pPr>
              <a:defRPr/>
            </a:pPr>
            <a:r>
              <a:rPr lang="en-US" sz="5400" dirty="0">
                <a:solidFill>
                  <a:schemeClr val="accent2">
                    <a:lumMod val="50000"/>
                  </a:schemeClr>
                </a:solidFill>
                <a:effectLst>
                  <a:outerShdw blurRad="38100" dist="38100" dir="2700000" algn="tl">
                    <a:srgbClr val="000000">
                      <a:alpha val="43137"/>
                    </a:srgbClr>
                  </a:outerShdw>
                </a:effectLst>
                <a:latin typeface="Impact" pitchFamily="34" charset="0"/>
                <a:cs typeface="Times New Roman" pitchFamily="18" charset="0"/>
              </a:rPr>
              <a:t>The Persian Gulf </a:t>
            </a:r>
            <a:r>
              <a:rPr lang="en-US" sz="5400" dirty="0" smtClean="0">
                <a:solidFill>
                  <a:schemeClr val="accent2">
                    <a:lumMod val="50000"/>
                  </a:schemeClr>
                </a:solidFill>
                <a:effectLst>
                  <a:outerShdw blurRad="38100" dist="38100" dir="2700000" algn="tl">
                    <a:srgbClr val="000000">
                      <a:alpha val="43137"/>
                    </a:srgbClr>
                  </a:outerShdw>
                </a:effectLst>
                <a:latin typeface="Impact" pitchFamily="34" charset="0"/>
                <a:cs typeface="Times New Roman" pitchFamily="18" charset="0"/>
              </a:rPr>
              <a:t>War (1991) Desert Storm </a:t>
            </a:r>
            <a:endParaRPr lang="en-US" sz="5400" dirty="0">
              <a:solidFill>
                <a:schemeClr val="accent2">
                  <a:lumMod val="50000"/>
                </a:schemeClr>
              </a:solidFill>
              <a:latin typeface="Impact" pitchFamily="34" charset="0"/>
            </a:endParaRPr>
          </a:p>
        </p:txBody>
      </p:sp>
      <p:sp>
        <p:nvSpPr>
          <p:cNvPr id="7" name="Rectangle 6"/>
          <p:cNvSpPr/>
          <p:nvPr/>
        </p:nvSpPr>
        <p:spPr>
          <a:xfrm>
            <a:off x="-1" y="1200150"/>
            <a:ext cx="4555957" cy="5509200"/>
          </a:xfrm>
          <a:prstGeom prst="rect">
            <a:avLst/>
          </a:prstGeom>
        </p:spPr>
        <p:txBody>
          <a:bodyPr wrap="square">
            <a:spAutoFit/>
          </a:bodyPr>
          <a:lstStyle/>
          <a:p>
            <a:pPr>
              <a:defRPr/>
            </a:pPr>
            <a:r>
              <a:rPr lang="en-US" sz="3200" b="1" dirty="0" smtClean="0">
                <a:latin typeface="+mj-lt"/>
              </a:rPr>
              <a:t>After </a:t>
            </a:r>
            <a:r>
              <a:rPr lang="en-US" sz="3200" b="1" dirty="0">
                <a:latin typeface="+mj-lt"/>
              </a:rPr>
              <a:t>Iraq invaded Kuwait, the US invaded Iraq to liberate Kuwait; Iraq set Kuwait's oil fields on fire so the Americans couldn't gain the oil; this conflict caused the US to set military bases in Saudi </a:t>
            </a:r>
            <a:r>
              <a:rPr lang="en-US" sz="3200" b="1" dirty="0" smtClean="0">
                <a:latin typeface="+mj-lt"/>
              </a:rPr>
              <a:t>Arabia &amp; Kuwait; </a:t>
            </a:r>
            <a:r>
              <a:rPr lang="en-US" sz="3200" b="1" dirty="0">
                <a:latin typeface="+mj-lt"/>
              </a:rPr>
              <a:t>also called Operation: Desert </a:t>
            </a:r>
            <a:r>
              <a:rPr lang="en-US" sz="3200" b="1" dirty="0" smtClean="0">
                <a:latin typeface="+mj-lt"/>
              </a:rPr>
              <a:t>Storm Jan. 16</a:t>
            </a:r>
            <a:r>
              <a:rPr lang="en-US" sz="3200" b="1" baseline="30000" dirty="0" smtClean="0">
                <a:latin typeface="+mj-lt"/>
              </a:rPr>
              <a:t>th</a:t>
            </a:r>
            <a:r>
              <a:rPr lang="en-US" sz="3200" b="1" dirty="0" smtClean="0">
                <a:latin typeface="+mj-lt"/>
              </a:rPr>
              <a:t> 1991</a:t>
            </a:r>
            <a:endParaRPr lang="en-US" sz="3200" b="1" dirty="0">
              <a:latin typeface="+mj-lt"/>
            </a:endParaRPr>
          </a:p>
        </p:txBody>
      </p:sp>
    </p:spTree>
    <p:extLst>
      <p:ext uri="{BB962C8B-B14F-4D97-AF65-F5344CB8AC3E}">
        <p14:creationId xmlns:p14="http://schemas.microsoft.com/office/powerpoint/2010/main" val="1876808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79" y="1019727"/>
            <a:ext cx="2649363" cy="198014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883945" y="-183431"/>
            <a:ext cx="9111916" cy="1203158"/>
          </a:xfrm>
          <a:prstGeom prst="rect">
            <a:avLst/>
          </a:prstGeom>
          <a:noFill/>
        </p:spPr>
        <p:txBody>
          <a:bodyPr wrap="square">
            <a:spAutoFit/>
          </a:bodyPr>
          <a:lstStyle/>
          <a:p>
            <a:pPr>
              <a:defRPr/>
            </a:pPr>
            <a:r>
              <a:rPr lang="en-US" sz="7200" dirty="0">
                <a:effectLst>
                  <a:outerShdw blurRad="38100" dist="38100" dir="2700000" algn="tl">
                    <a:srgbClr val="000000">
                      <a:alpha val="43137"/>
                    </a:srgbClr>
                  </a:outerShdw>
                </a:effectLst>
                <a:latin typeface="Impact" pitchFamily="34" charset="0"/>
                <a:cs typeface="Times New Roman" pitchFamily="18" charset="0"/>
              </a:rPr>
              <a:t>The Persian Gulf War</a:t>
            </a:r>
            <a:endParaRPr lang="en-US" sz="7200" dirty="0">
              <a:latin typeface="Impact" pitchFamily="34" charset="0"/>
            </a:endParaRPr>
          </a:p>
        </p:txBody>
      </p:sp>
      <p:sp>
        <p:nvSpPr>
          <p:cNvPr id="4" name="Rectangle 3"/>
          <p:cNvSpPr/>
          <p:nvPr/>
        </p:nvSpPr>
        <p:spPr>
          <a:xfrm>
            <a:off x="334878" y="3184360"/>
            <a:ext cx="2649363" cy="646331"/>
          </a:xfrm>
          <a:prstGeom prst="rect">
            <a:avLst/>
          </a:prstGeom>
          <a:solidFill>
            <a:schemeClr val="accent2">
              <a:lumMod val="20000"/>
              <a:lumOff val="80000"/>
              <a:alpha val="56000"/>
            </a:schemeClr>
          </a:solidFill>
        </p:spPr>
        <p:txBody>
          <a:bodyPr wrap="square">
            <a:spAutoFit/>
          </a:bodyPr>
          <a:lstStyle/>
          <a:p>
            <a:pPr algn="ctr">
              <a:defRPr/>
            </a:pPr>
            <a:r>
              <a:rPr lang="en-US" dirty="0">
                <a:latin typeface="Impact" pitchFamily="34" charset="0"/>
                <a:cs typeface="Times New Roman" pitchFamily="18" charset="0"/>
              </a:rPr>
              <a:t>Iraqi Dictator Saddam Hussein</a:t>
            </a:r>
          </a:p>
        </p:txBody>
      </p:sp>
      <p:pic>
        <p:nvPicPr>
          <p:cNvPr id="5" name="Picture 2" descr="http://www.history.com/images/media/slideshow/george-bush/george-bush-schwarzkop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05" y="1019727"/>
            <a:ext cx="2887245" cy="215794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534400" y="3353637"/>
            <a:ext cx="2342147" cy="369332"/>
          </a:xfrm>
          <a:prstGeom prst="rect">
            <a:avLst/>
          </a:prstGeom>
          <a:solidFill>
            <a:schemeClr val="accent2">
              <a:lumMod val="20000"/>
              <a:lumOff val="80000"/>
              <a:alpha val="56000"/>
            </a:schemeClr>
          </a:solidFill>
        </p:spPr>
        <p:txBody>
          <a:bodyPr wrap="square">
            <a:spAutoFit/>
          </a:bodyPr>
          <a:lstStyle/>
          <a:p>
            <a:pPr>
              <a:defRPr/>
            </a:pPr>
            <a:r>
              <a:rPr lang="en-US" dirty="0">
                <a:latin typeface="Impact" pitchFamily="34" charset="0"/>
                <a:cs typeface="Times New Roman" pitchFamily="18" charset="0"/>
              </a:rPr>
              <a:t>President George Bush</a:t>
            </a:r>
          </a:p>
        </p:txBody>
      </p:sp>
      <p:pic>
        <p:nvPicPr>
          <p:cNvPr id="7" name="Picture 2" descr="http://www.journalofmountaineering.com/JM0110_files/image0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621" y="3892246"/>
            <a:ext cx="2582779" cy="194349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neurosoftware.ro/business/wp-content/plugins/wp-o-matic/cache/8bc56_general-norman-schwarzkop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3245" y="3898938"/>
            <a:ext cx="2905710" cy="193680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44652" y="6005018"/>
            <a:ext cx="1796716" cy="369332"/>
          </a:xfrm>
          <a:prstGeom prst="rect">
            <a:avLst/>
          </a:prstGeom>
          <a:solidFill>
            <a:schemeClr val="accent2">
              <a:lumMod val="20000"/>
              <a:lumOff val="80000"/>
              <a:alpha val="56000"/>
            </a:schemeClr>
          </a:solidFill>
        </p:spPr>
        <p:txBody>
          <a:bodyPr wrap="square">
            <a:spAutoFit/>
          </a:bodyPr>
          <a:lstStyle/>
          <a:p>
            <a:pPr>
              <a:defRPr/>
            </a:pPr>
            <a:r>
              <a:rPr lang="en-US" dirty="0">
                <a:latin typeface="Impact" pitchFamily="34" charset="0"/>
                <a:cs typeface="Times New Roman" pitchFamily="18" charset="0"/>
              </a:rPr>
              <a:t>Gen. Colin Powell</a:t>
            </a:r>
          </a:p>
        </p:txBody>
      </p:sp>
      <p:sp>
        <p:nvSpPr>
          <p:cNvPr id="10" name="Rectangle 9"/>
          <p:cNvSpPr/>
          <p:nvPr/>
        </p:nvSpPr>
        <p:spPr>
          <a:xfrm>
            <a:off x="9177840" y="6008133"/>
            <a:ext cx="2630905" cy="366217"/>
          </a:xfrm>
          <a:prstGeom prst="rect">
            <a:avLst/>
          </a:prstGeom>
          <a:solidFill>
            <a:schemeClr val="accent2">
              <a:lumMod val="20000"/>
              <a:lumOff val="80000"/>
              <a:alpha val="56000"/>
            </a:schemeClr>
          </a:solidFill>
        </p:spPr>
        <p:txBody>
          <a:bodyPr wrap="square">
            <a:spAutoFit/>
          </a:bodyPr>
          <a:lstStyle/>
          <a:p>
            <a:pPr>
              <a:defRPr/>
            </a:pPr>
            <a:r>
              <a:rPr lang="en-US" dirty="0">
                <a:latin typeface="Impact" pitchFamily="34" charset="0"/>
                <a:cs typeface="Times New Roman" pitchFamily="18" charset="0"/>
              </a:rPr>
              <a:t>Gen. Norman Schwarzkopf</a:t>
            </a:r>
          </a:p>
        </p:txBody>
      </p:sp>
    </p:spTree>
    <p:extLst>
      <p:ext uri="{BB962C8B-B14F-4D97-AF65-F5344CB8AC3E}">
        <p14:creationId xmlns:p14="http://schemas.microsoft.com/office/powerpoint/2010/main" val="2967138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trips(downLeft)">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Left)">
                                      <p:cBhvr>
                                        <p:cTn id="17" dur="1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strips(downLeft)">
                                      <p:cBhvr>
                                        <p:cTn id="22"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19458" name="AutoShape 2" descr="http://go-passport.grolier.com/map?id=mh00141&amp;pid=go"/>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endParaRPr lang="en-US" altLang="en-US"/>
          </a:p>
        </p:txBody>
      </p:sp>
      <p:pic>
        <p:nvPicPr>
          <p:cNvPr id="19459" name="Picture 3" descr="H:\My Documents\U.S. History\Unit 11 (The American Culture)\persian gulf war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114" y="1200150"/>
            <a:ext cx="7177339" cy="538861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cs typeface="Times New Roman" pitchFamily="18" charset="0"/>
              </a:rPr>
              <a:t>The Persian Gulf War</a:t>
            </a:r>
            <a:endParaRPr lang="en-US" sz="7200" dirty="0">
              <a:latin typeface="Impact" pitchFamily="34" charset="0"/>
            </a:endParaRPr>
          </a:p>
        </p:txBody>
      </p:sp>
      <p:sp>
        <p:nvSpPr>
          <p:cNvPr id="5" name="Rectangle 4"/>
          <p:cNvSpPr/>
          <p:nvPr/>
        </p:nvSpPr>
        <p:spPr>
          <a:xfrm>
            <a:off x="128337" y="1328738"/>
            <a:ext cx="2342147" cy="5509200"/>
          </a:xfrm>
          <a:prstGeom prst="rect">
            <a:avLst/>
          </a:prstGeom>
          <a:noFill/>
        </p:spPr>
        <p:txBody>
          <a:bodyPr wrap="square">
            <a:spAutoFit/>
          </a:bodyPr>
          <a:lstStyle/>
          <a:p>
            <a:pPr>
              <a:defRPr/>
            </a:pPr>
            <a:r>
              <a:rPr lang="en-US" sz="4400" dirty="0">
                <a:latin typeface="Impact" pitchFamily="34" charset="0"/>
                <a:cs typeface="Times New Roman" pitchFamily="18" charset="0"/>
              </a:rPr>
              <a:t>After six weeks of air strikes, the ground war began. </a:t>
            </a:r>
          </a:p>
        </p:txBody>
      </p:sp>
      <p:sp>
        <p:nvSpPr>
          <p:cNvPr id="6" name="Rectangle 5"/>
          <p:cNvSpPr/>
          <p:nvPr/>
        </p:nvSpPr>
        <p:spPr>
          <a:xfrm>
            <a:off x="-3505200" y="1066801"/>
            <a:ext cx="3048000" cy="523875"/>
          </a:xfrm>
          <a:prstGeom prst="rect">
            <a:avLst/>
          </a:prstGeom>
        </p:spPr>
        <p:txBody>
          <a:bodyPr>
            <a:spAutoFit/>
          </a:bodyPr>
          <a:lstStyle/>
          <a:p>
            <a:pPr>
              <a:defRPr/>
            </a:pPr>
            <a:r>
              <a:rPr lang="en-US" sz="28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800" dirty="0">
              <a:solidFill>
                <a:srgbClr val="C00000"/>
              </a:solidFill>
              <a:latin typeface="Arial" charset="0"/>
            </a:endParaRPr>
          </a:p>
        </p:txBody>
      </p:sp>
    </p:spTree>
    <p:extLst>
      <p:ext uri="{BB962C8B-B14F-4D97-AF65-F5344CB8AC3E}">
        <p14:creationId xmlns:p14="http://schemas.microsoft.com/office/powerpoint/2010/main" val="593277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90" y="1200150"/>
            <a:ext cx="6566568" cy="492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0"/>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cs typeface="Times New Roman" pitchFamily="18" charset="0"/>
              </a:rPr>
              <a:t>The Persian Gulf War</a:t>
            </a:r>
            <a:endParaRPr lang="en-US" sz="7200" dirty="0">
              <a:latin typeface="Impact" pitchFamily="34" charset="0"/>
            </a:endParaRPr>
          </a:p>
        </p:txBody>
      </p:sp>
      <p:sp>
        <p:nvSpPr>
          <p:cNvPr id="5" name="Rectangle 4"/>
          <p:cNvSpPr/>
          <p:nvPr/>
        </p:nvSpPr>
        <p:spPr>
          <a:xfrm>
            <a:off x="7427493" y="1954453"/>
            <a:ext cx="4612105" cy="3416320"/>
          </a:xfrm>
          <a:prstGeom prst="rect">
            <a:avLst/>
          </a:prstGeom>
        </p:spPr>
        <p:txBody>
          <a:bodyPr wrap="square">
            <a:spAutoFit/>
          </a:bodyPr>
          <a:lstStyle/>
          <a:p>
            <a:pPr>
              <a:defRPr/>
            </a:pPr>
            <a:r>
              <a:rPr lang="en-US" sz="3600" dirty="0">
                <a:latin typeface="Impact" pitchFamily="34" charset="0"/>
                <a:cs typeface="Times New Roman" pitchFamily="18" charset="0"/>
              </a:rPr>
              <a:t>After only 100 hours of fighting, President Bush declared victory. Iraq accepted the cease-fire terms and Kuwait was liberated.</a:t>
            </a:r>
            <a:endParaRPr lang="en-US" sz="3600" dirty="0">
              <a:latin typeface="Impact" pitchFamily="34" charset="0"/>
            </a:endParaRPr>
          </a:p>
        </p:txBody>
      </p:sp>
    </p:spTree>
    <p:extLst>
      <p:ext uri="{BB962C8B-B14F-4D97-AF65-F5344CB8AC3E}">
        <p14:creationId xmlns:p14="http://schemas.microsoft.com/office/powerpoint/2010/main" val="1768005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71600" y="1"/>
            <a:ext cx="94488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cs typeface="Times New Roman" pitchFamily="18" charset="0"/>
              </a:rPr>
              <a:t>Effects of Persian Gulf War</a:t>
            </a:r>
            <a:endParaRPr lang="en-US" sz="6600" dirty="0">
              <a:latin typeface="Impact" pitchFamily="34" charset="0"/>
            </a:endParaRPr>
          </a:p>
        </p:txBody>
      </p:sp>
      <p:sp>
        <p:nvSpPr>
          <p:cNvPr id="3" name="Rectangle 2"/>
          <p:cNvSpPr/>
          <p:nvPr/>
        </p:nvSpPr>
        <p:spPr>
          <a:xfrm>
            <a:off x="1524000" y="1143000"/>
            <a:ext cx="9144000" cy="1384300"/>
          </a:xfrm>
          <a:prstGeom prst="rect">
            <a:avLst/>
          </a:prstGeom>
        </p:spPr>
        <p:txBody>
          <a:bodyPr>
            <a:spAutoFit/>
          </a:bodyPr>
          <a:lstStyle/>
          <a:p>
            <a:pPr>
              <a:defRPr/>
            </a:pPr>
            <a:r>
              <a:rPr lang="en-US" sz="2800" dirty="0">
                <a:latin typeface="Arial Rounded MT Bold" pitchFamily="34" charset="0"/>
                <a:cs typeface="Times New Roman" pitchFamily="18" charset="0"/>
              </a:rPr>
              <a:t>Winning the Persian Gulf War should have been something for George Bush  and the U.S. to celebrate, but it caused some lasting problems:</a:t>
            </a:r>
            <a:endParaRPr lang="en-US" sz="2800" dirty="0">
              <a:latin typeface="Arial Rounded MT Bold" pitchFamily="34" charset="0"/>
            </a:endParaRPr>
          </a:p>
        </p:txBody>
      </p:sp>
      <p:sp>
        <p:nvSpPr>
          <p:cNvPr id="4" name="Rectangle 3"/>
          <p:cNvSpPr/>
          <p:nvPr/>
        </p:nvSpPr>
        <p:spPr>
          <a:xfrm>
            <a:off x="4724400" y="2887664"/>
            <a:ext cx="5638800" cy="3970337"/>
          </a:xfrm>
          <a:prstGeom prst="rect">
            <a:avLst/>
          </a:prstGeom>
        </p:spPr>
        <p:txBody>
          <a:bodyPr>
            <a:spAutoFit/>
          </a:bodyPr>
          <a:lstStyle/>
          <a:p>
            <a:pPr marL="342900" indent="-342900">
              <a:buFont typeface="Arial" pitchFamily="34" charset="0"/>
              <a:buChar char="•"/>
              <a:tabLst>
                <a:tab pos="342900" algn="l"/>
              </a:tabLst>
              <a:defRPr/>
            </a:pPr>
            <a:r>
              <a:rPr lang="en-US" sz="2800" b="1" dirty="0">
                <a:solidFill>
                  <a:srgbClr val="C00000"/>
                </a:solidFill>
                <a:latin typeface="Times New Roman" pitchFamily="18" charset="0"/>
                <a:cs typeface="Times New Roman" pitchFamily="18" charset="0"/>
              </a:rPr>
              <a:t>The U.S. economy began suffering a major recession</a:t>
            </a:r>
          </a:p>
          <a:p>
            <a:pPr marL="342900" indent="-342900">
              <a:buFont typeface="Arial" pitchFamily="34" charset="0"/>
              <a:buChar char="•"/>
              <a:tabLst>
                <a:tab pos="342900" algn="l"/>
              </a:tabLst>
              <a:defRPr/>
            </a:pPr>
            <a:r>
              <a:rPr lang="en-US" sz="2800" b="1" dirty="0">
                <a:latin typeface="Times New Roman" pitchFamily="18" charset="0"/>
                <a:cs typeface="Times New Roman" pitchFamily="18" charset="0"/>
              </a:rPr>
              <a:t>Businesses started “downsizing” staffs (laying off workers)</a:t>
            </a:r>
          </a:p>
          <a:p>
            <a:pPr marL="342900" indent="-342900">
              <a:buFont typeface="Arial" pitchFamily="34" charset="0"/>
              <a:buChar char="•"/>
              <a:tabLst>
                <a:tab pos="342900" algn="l"/>
              </a:tabLst>
              <a:defRPr/>
            </a:pPr>
            <a:r>
              <a:rPr lang="en-US" sz="2800" b="1" dirty="0">
                <a:solidFill>
                  <a:srgbClr val="C00000"/>
                </a:solidFill>
                <a:latin typeface="Times New Roman" pitchFamily="18" charset="0"/>
                <a:cs typeface="Times New Roman" pitchFamily="18" charset="0"/>
              </a:rPr>
              <a:t>Bush was force to go back on his pledge when he raised taxes</a:t>
            </a:r>
          </a:p>
          <a:p>
            <a:pPr marL="342900" indent="-342900">
              <a:buFont typeface="Arial" pitchFamily="34" charset="0"/>
              <a:buChar char="•"/>
              <a:tabLst>
                <a:tab pos="342900" algn="l"/>
              </a:tabLst>
              <a:defRPr/>
            </a:pPr>
            <a:r>
              <a:rPr lang="en-US" sz="2800" b="1" dirty="0">
                <a:latin typeface="Times New Roman" pitchFamily="18" charset="0"/>
                <a:cs typeface="Times New Roman" pitchFamily="18" charset="0"/>
              </a:rPr>
              <a:t>American troops remained in the Middle East, angering many Muslims</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95600"/>
            <a:ext cx="2819400" cy="38036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93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4">
                                            <p:txEl>
                                              <p:pRg st="1" end="1"/>
                                            </p:txEl>
                                          </p:spTgt>
                                        </p:tgtEl>
                                        <p:attrNameLst>
                                          <p:attrName>ppt_x</p:attrName>
                                        </p:attrNameLst>
                                      </p:cBhvr>
                                    </p:anim>
                                    <p:anim from="0" to="-1.0" calcmode="lin" valueType="num">
                                      <p:cBhvr>
                                        <p:cTn id="16" dur="200" decel="50000" autoRev="1" fill="hold">
                                          <p:stCondLst>
                                            <p:cond delay="600"/>
                                          </p:stCondLst>
                                        </p:cTn>
                                        <p:tgtEl>
                                          <p:spTgt spid="4">
                                            <p:txEl>
                                              <p:pRg st="1" end="1"/>
                                            </p:txEl>
                                          </p:spTgt>
                                        </p:tgtEl>
                                        <p:attrNameLst>
                                          <p:attrName>xshear</p:attrName>
                                        </p:attrNameLst>
                                      </p:cBhvr>
                                    </p:anim>
                                    <p:animScale>
                                      <p:cBhvr>
                                        <p:cTn id="17" dur="200" decel="100000" autoRev="1" fill="hold">
                                          <p:stCondLst>
                                            <p:cond delay="600"/>
                                          </p:stCondLst>
                                        </p:cTn>
                                        <p:tgtEl>
                                          <p:spTgt spid="4">
                                            <p:txEl>
                                              <p:pRg st="1" end="1"/>
                                            </p:txEl>
                                          </p:spTgt>
                                        </p:tgtEl>
                                      </p:cBhvr>
                                      <p:from x="100000" y="100000"/>
                                      <p:to x="80000" y="100000"/>
                                    </p:animScale>
                                    <p:anim by="(#ppt_h/3+#ppt_w*0.1)" calcmode="lin" valueType="num">
                                      <p:cBhvr additive="sum">
                                        <p:cTn id="18" dur="200" decel="100000" autoRev="1" fill="hold">
                                          <p:stCondLst>
                                            <p:cond delay="600"/>
                                          </p:stCondLst>
                                        </p:cTn>
                                        <p:tgtEl>
                                          <p:spTgt spid="4">
                                            <p:txEl>
                                              <p:pRg st="1" end="1"/>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4">
                                            <p:txEl>
                                              <p:pRg st="2" end="2"/>
                                            </p:txEl>
                                          </p:spTgt>
                                        </p:tgtEl>
                                        <p:attrNameLst>
                                          <p:attrName>ppt_x</p:attrName>
                                        </p:attrNameLst>
                                      </p:cBhvr>
                                    </p:anim>
                                    <p:anim from="0" to="-1.0" calcmode="lin" valueType="num">
                                      <p:cBhvr>
                                        <p:cTn id="24" dur="200" decel="50000" autoRev="1" fill="hold">
                                          <p:stCondLst>
                                            <p:cond delay="600"/>
                                          </p:stCondLst>
                                        </p:cTn>
                                        <p:tgtEl>
                                          <p:spTgt spid="4">
                                            <p:txEl>
                                              <p:pRg st="2" end="2"/>
                                            </p:txEl>
                                          </p:spTgt>
                                        </p:tgtEl>
                                        <p:attrNameLst>
                                          <p:attrName>xshear</p:attrName>
                                        </p:attrNameLst>
                                      </p:cBhvr>
                                    </p:anim>
                                    <p:animScale>
                                      <p:cBhvr>
                                        <p:cTn id="25" dur="200" decel="100000" autoRev="1" fill="hold">
                                          <p:stCondLst>
                                            <p:cond delay="600"/>
                                          </p:stCondLst>
                                        </p:cTn>
                                        <p:tgtEl>
                                          <p:spTgt spid="4">
                                            <p:txEl>
                                              <p:pRg st="2" end="2"/>
                                            </p:txEl>
                                          </p:spTgt>
                                        </p:tgtEl>
                                      </p:cBhvr>
                                      <p:from x="100000" y="100000"/>
                                      <p:to x="80000" y="100000"/>
                                    </p:animScale>
                                    <p:anim by="(#ppt_h/3+#ppt_w*0.1)" calcmode="lin" valueType="num">
                                      <p:cBhvr additive="sum">
                                        <p:cTn id="26" dur="200" decel="100000" autoRev="1" fill="hold">
                                          <p:stCondLst>
                                            <p:cond delay="600"/>
                                          </p:stCondLst>
                                        </p:cTn>
                                        <p:tgtEl>
                                          <p:spTgt spid="4">
                                            <p:txEl>
                                              <p:pRg st="2" end="2"/>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from="(-#ppt_w/2)" to="(#ppt_x)" calcmode="lin" valueType="num">
                                      <p:cBhvr>
                                        <p:cTn id="31" dur="600" fill="hold">
                                          <p:stCondLst>
                                            <p:cond delay="0"/>
                                          </p:stCondLst>
                                        </p:cTn>
                                        <p:tgtEl>
                                          <p:spTgt spid="4">
                                            <p:txEl>
                                              <p:pRg st="3" end="3"/>
                                            </p:txEl>
                                          </p:spTgt>
                                        </p:tgtEl>
                                        <p:attrNameLst>
                                          <p:attrName>ppt_x</p:attrName>
                                        </p:attrNameLst>
                                      </p:cBhvr>
                                    </p:anim>
                                    <p:anim from="0" to="-1.0" calcmode="lin" valueType="num">
                                      <p:cBhvr>
                                        <p:cTn id="32" dur="200" decel="50000" autoRev="1" fill="hold">
                                          <p:stCondLst>
                                            <p:cond delay="600"/>
                                          </p:stCondLst>
                                        </p:cTn>
                                        <p:tgtEl>
                                          <p:spTgt spid="4">
                                            <p:txEl>
                                              <p:pRg st="3" end="3"/>
                                            </p:txEl>
                                          </p:spTgt>
                                        </p:tgtEl>
                                        <p:attrNameLst>
                                          <p:attrName>xshear</p:attrName>
                                        </p:attrNameLst>
                                      </p:cBhvr>
                                    </p:anim>
                                    <p:animScale>
                                      <p:cBhvr>
                                        <p:cTn id="33" dur="200" decel="100000" autoRev="1" fill="hold">
                                          <p:stCondLst>
                                            <p:cond delay="600"/>
                                          </p:stCondLst>
                                        </p:cTn>
                                        <p:tgtEl>
                                          <p:spTgt spid="4">
                                            <p:txEl>
                                              <p:pRg st="3" end="3"/>
                                            </p:txEl>
                                          </p:spTgt>
                                        </p:tgtEl>
                                      </p:cBhvr>
                                      <p:from x="100000" y="100000"/>
                                      <p:to x="80000" y="100000"/>
                                    </p:animScale>
                                    <p:anim by="(#ppt_h/3+#ppt_w*0.1)" calcmode="lin" valueType="num">
                                      <p:cBhvr additive="sum">
                                        <p:cTn id="34" dur="200" decel="100000" autoRev="1" fill="hold">
                                          <p:stCondLst>
                                            <p:cond delay="600"/>
                                          </p:stCondLst>
                                        </p:cTn>
                                        <p:tgtEl>
                                          <p:spTgt spid="4">
                                            <p:txEl>
                                              <p:pRg st="3" end="3"/>
                                            </p:txEl>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9154"/>
                                        </p:tgtEl>
                                        <p:attrNameLst>
                                          <p:attrName>style.visibility</p:attrName>
                                        </p:attrNameLst>
                                      </p:cBhvr>
                                      <p:to>
                                        <p:strVal val="visible"/>
                                      </p:to>
                                    </p:set>
                                    <p:animEffect transition="in" filter="fade">
                                      <p:cBhvr>
                                        <p:cTn id="39"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 Clinton </a:t>
            </a:r>
            <a:endParaRPr lang="en-US" dirty="0"/>
          </a:p>
        </p:txBody>
      </p:sp>
      <p:sp>
        <p:nvSpPr>
          <p:cNvPr id="3" name="Text Placeholder 2"/>
          <p:cNvSpPr>
            <a:spLocks noGrp="1"/>
          </p:cNvSpPr>
          <p:nvPr>
            <p:ph type="body" idx="1"/>
          </p:nvPr>
        </p:nvSpPr>
        <p:spPr/>
        <p:txBody>
          <a:bodyPr/>
          <a:lstStyle/>
          <a:p>
            <a:r>
              <a:rPr lang="en-US" dirty="0">
                <a:solidFill>
                  <a:schemeClr val="tx1"/>
                </a:solidFill>
              </a:rPr>
              <a:t>January 20, 1993 – January 20, 2001</a:t>
            </a:r>
            <a:endParaRPr lang="en-US" b="1" dirty="0">
              <a:solidFill>
                <a:schemeClr val="tx1"/>
              </a:solidFill>
            </a:endParaRPr>
          </a:p>
        </p:txBody>
      </p:sp>
      <p:pic>
        <p:nvPicPr>
          <p:cNvPr id="1026" name="Picture 2" descr="https://upload.wikimedia.org/wikipedia/commons/4/49/44_Bill_Clinton_3x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5111" y="309553"/>
            <a:ext cx="4657057" cy="620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8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65538" name="Picture 4" descr="https://inlportal.inl.gov/portal/server.pt/gateway/PTARGS_0_2_810_257_0_43/http%3B/exps3.inl.gov%3B7087/publishedcontent/publish/communities/inl_gov/newsroom/home_page_feature_stories/stories/three_mile_island_accident__a_brief_history_of_inl_support_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5120"/>
            <a:ext cx="6780463" cy="508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
            <a:ext cx="9144000" cy="1108075"/>
          </a:xfrm>
          <a:prstGeom prst="rect">
            <a:avLst/>
          </a:prstGeom>
        </p:spPr>
        <p:txBody>
          <a:bodyPr>
            <a:spAutoFit/>
          </a:bodyPr>
          <a:lstStyle/>
          <a:p>
            <a:pPr algn="ctr">
              <a:defRPr/>
            </a:pPr>
            <a:r>
              <a:rPr lang="en-US" sz="6600" spc="-100" dirty="0">
                <a:effectLst>
                  <a:glow rad="228600">
                    <a:schemeClr val="accent6">
                      <a:satMod val="175000"/>
                      <a:alpha val="40000"/>
                    </a:schemeClr>
                  </a:glow>
                  <a:outerShdw blurRad="38100" dist="38100" dir="2700000" algn="tl">
                    <a:srgbClr val="000000">
                      <a:alpha val="43137"/>
                    </a:srgbClr>
                  </a:outerShdw>
                </a:effectLst>
                <a:latin typeface="Impact" pitchFamily="34" charset="0"/>
              </a:rPr>
              <a:t>Three Mile Island disaster</a:t>
            </a:r>
          </a:p>
        </p:txBody>
      </p:sp>
      <p:sp>
        <p:nvSpPr>
          <p:cNvPr id="65540" name="AutoShape 2" descr="https://inlportal.inl.gov/portal/server.pt/gateway/PTARGS_0_2_810_257_0_43/http%3B/exps3.inl.gov%3B7087/publishedcontent/publish/communities/inl_gov/newsroom/home_page_feature_stories/stories/three_mile_island_accident__a_brief_history_of_inl_support_7.jpg"/>
          <p:cNvSpPr>
            <a:spLocks noChangeAspect="1" noChangeArrowheads="1"/>
          </p:cNvSpPr>
          <p:nvPr/>
        </p:nvSpPr>
        <p:spPr bwMode="auto">
          <a:xfrm>
            <a:off x="15811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5" name="Rectangle 4"/>
          <p:cNvSpPr/>
          <p:nvPr/>
        </p:nvSpPr>
        <p:spPr>
          <a:xfrm>
            <a:off x="7010400" y="1156873"/>
            <a:ext cx="5181600" cy="1384300"/>
          </a:xfrm>
          <a:prstGeom prst="rect">
            <a:avLst/>
          </a:prstGeom>
        </p:spPr>
        <p:txBody>
          <a:bodyPr>
            <a:spAutoFit/>
          </a:bodyPr>
          <a:lstStyle/>
          <a:p>
            <a:pPr algn="ctr">
              <a:defRPr/>
            </a:pPr>
            <a:r>
              <a:rPr lang="en-US" sz="2800" b="1" i="1" dirty="0">
                <a:effectLst>
                  <a:outerShdw blurRad="38100" dist="38100" dir="2700000" algn="tl">
                    <a:srgbClr val="000000">
                      <a:alpha val="43137"/>
                    </a:srgbClr>
                  </a:outerShdw>
                </a:effectLst>
                <a:latin typeface="Arial Narrow" pitchFamily="34" charset="0"/>
              </a:rPr>
              <a:t>The Three Mile Island disaster is when a nuclear power facility in Pennsylvania had a core meltdown.</a:t>
            </a:r>
            <a:endParaRPr lang="en-US" sz="2800" dirty="0"/>
          </a:p>
        </p:txBody>
      </p:sp>
      <p:sp>
        <p:nvSpPr>
          <p:cNvPr id="65542" name="Rectangle 5"/>
          <p:cNvSpPr>
            <a:spLocks noChangeArrowheads="1"/>
          </p:cNvSpPr>
          <p:nvPr/>
        </p:nvSpPr>
        <p:spPr bwMode="auto">
          <a:xfrm>
            <a:off x="1524000" y="4038601"/>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endParaRPr lang="en-US" altLang="en-US" sz="2800">
              <a:solidFill>
                <a:srgbClr val="FFFF00"/>
              </a:solidFill>
            </a:endParaRPr>
          </a:p>
        </p:txBody>
      </p:sp>
      <p:sp>
        <p:nvSpPr>
          <p:cNvPr id="7" name="Rectangle 6"/>
          <p:cNvSpPr/>
          <p:nvPr/>
        </p:nvSpPr>
        <p:spPr>
          <a:xfrm>
            <a:off x="1524000" y="3886200"/>
            <a:ext cx="4572000" cy="1384300"/>
          </a:xfrm>
          <a:prstGeom prst="rect">
            <a:avLst/>
          </a:prstGeom>
          <a:solidFill>
            <a:schemeClr val="tx1"/>
          </a:solidFill>
        </p:spPr>
        <p:txBody>
          <a:bodyPr>
            <a:spAutoFit/>
          </a:bodyPr>
          <a:lstStyle/>
          <a:p>
            <a:pPr algn="ctr">
              <a:defRPr/>
            </a:pPr>
            <a:r>
              <a:rPr lang="en-US" sz="2800" b="1" i="1" dirty="0">
                <a:solidFill>
                  <a:srgbClr val="C00000"/>
                </a:solidFill>
                <a:effectLst>
                  <a:outerShdw blurRad="38100" dist="38100" dir="2700000" algn="tl">
                    <a:srgbClr val="000000">
                      <a:alpha val="43137"/>
                    </a:srgbClr>
                  </a:outerShdw>
                </a:effectLst>
                <a:latin typeface="Arial Narrow" pitchFamily="34" charset="0"/>
              </a:rPr>
              <a:t>The meltdown led to radioactive gases being leaked into the air.</a:t>
            </a:r>
            <a:endParaRPr lang="en-US" sz="2800" dirty="0">
              <a:solidFill>
                <a:srgbClr val="C00000"/>
              </a:solidFill>
            </a:endParaRPr>
          </a:p>
        </p:txBody>
      </p:sp>
      <p:sp>
        <p:nvSpPr>
          <p:cNvPr id="8" name="Rectangle 7"/>
          <p:cNvSpPr/>
          <p:nvPr/>
        </p:nvSpPr>
        <p:spPr>
          <a:xfrm>
            <a:off x="7162800" y="2654301"/>
            <a:ext cx="5029200" cy="1384300"/>
          </a:xfrm>
          <a:prstGeom prst="rect">
            <a:avLst/>
          </a:prstGeom>
        </p:spPr>
        <p:txBody>
          <a:bodyPr>
            <a:spAutoFit/>
          </a:bodyPr>
          <a:lstStyle/>
          <a:p>
            <a:pPr algn="ctr">
              <a:defRPr/>
            </a:pPr>
            <a:r>
              <a:rPr lang="en-US" sz="2800" b="1" i="1" dirty="0">
                <a:effectLst>
                  <a:outerShdw blurRad="38100" dist="38100" dir="2700000" algn="tl">
                    <a:srgbClr val="000000">
                      <a:alpha val="43137"/>
                    </a:srgbClr>
                  </a:outerShdw>
                </a:effectLst>
                <a:latin typeface="Arial Narrow" pitchFamily="34" charset="0"/>
              </a:rPr>
              <a:t>The incident occurred in March of 1979 and was the worst nuclear power accident in U.S. history</a:t>
            </a:r>
            <a:endParaRPr lang="en-US" sz="2800" dirty="0"/>
          </a:p>
        </p:txBody>
      </p:sp>
    </p:spTree>
    <p:extLst>
      <p:ext uri="{BB962C8B-B14F-4D97-AF65-F5344CB8AC3E}">
        <p14:creationId xmlns:p14="http://schemas.microsoft.com/office/powerpoint/2010/main" val="1264057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from="(-#ppt_w/2)" to="(#ppt_x)" calcmode="lin" valueType="num">
                                      <p:cBhvr>
                                        <p:cTn id="14" dur="600" fill="hold">
                                          <p:stCondLst>
                                            <p:cond delay="0"/>
                                          </p:stCondLst>
                                        </p:cTn>
                                        <p:tgtEl>
                                          <p:spTgt spid="7"/>
                                        </p:tgtEl>
                                        <p:attrNameLst>
                                          <p:attrName>ppt_x</p:attrName>
                                        </p:attrNameLst>
                                      </p:cBhvr>
                                    </p:anim>
                                    <p:anim from="0" to="-1.0" calcmode="lin" valueType="num">
                                      <p:cBhvr>
                                        <p:cTn id="15" dur="200" decel="50000" autoRev="1" fill="hold">
                                          <p:stCondLst>
                                            <p:cond delay="600"/>
                                          </p:stCondLst>
                                        </p:cTn>
                                        <p:tgtEl>
                                          <p:spTgt spid="7"/>
                                        </p:tgtEl>
                                        <p:attrNameLst>
                                          <p:attrName>xshear</p:attrName>
                                        </p:attrNameLst>
                                      </p:cBhvr>
                                    </p:anim>
                                    <p:animScale>
                                      <p:cBhvr>
                                        <p:cTn id="16" dur="200" decel="100000" autoRev="1" fill="hold">
                                          <p:stCondLst>
                                            <p:cond delay="600"/>
                                          </p:stCondLst>
                                        </p:cTn>
                                        <p:tgtEl>
                                          <p:spTgt spid="7"/>
                                        </p:tgtEl>
                                      </p:cBhvr>
                                      <p:from x="100000" y="100000"/>
                                      <p:to x="80000" y="100000"/>
                                    </p:animScale>
                                    <p:anim by="(#ppt_h/3+#ppt_w*0.1)" calcmode="lin" valueType="num">
                                      <p:cBhvr additive="sum">
                                        <p:cTn id="17" dur="200" decel="100000" autoRev="1" fill="hold">
                                          <p:stCondLst>
                                            <p:cond delay="600"/>
                                          </p:stCondLst>
                                        </p:cTn>
                                        <p:tgtEl>
                                          <p:spTgt spid="7"/>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43491" y="1338094"/>
            <a:ext cx="6113825" cy="3810801"/>
            <a:chOff x="1752601" y="228602"/>
            <a:chExt cx="7924800" cy="7004600"/>
          </a:xfrm>
        </p:grpSpPr>
        <p:pic>
          <p:nvPicPr>
            <p:cNvPr id="27650" name="Picture 2" descr="http://ubarri.files.wordpress.com/2008/12/george-hw-bush-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28602"/>
              <a:ext cx="3886200" cy="437356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1" name="Picture 6" descr="http://www.4president.org/bushwallpaper/bushquayle1992wallpaper5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457575"/>
              <a:ext cx="3254872" cy="31623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791200" y="228602"/>
              <a:ext cx="3886201" cy="2658891"/>
            </a:xfrm>
            <a:prstGeom prst="rect">
              <a:avLst/>
            </a:prstGeom>
          </p:spPr>
          <p:txBody>
            <a:bodyPr>
              <a:spAutoFit/>
            </a:bodyPr>
            <a:lstStyle/>
            <a:p>
              <a:pPr>
                <a:defRPr/>
              </a:pPr>
              <a:r>
                <a:rPr lang="en-US" sz="4400" dirty="0">
                  <a:effectLst>
                    <a:outerShdw blurRad="38100" dist="38100" dir="2700000" algn="tl">
                      <a:srgbClr val="000000">
                        <a:alpha val="43137"/>
                      </a:srgbClr>
                    </a:outerShdw>
                  </a:effectLst>
                  <a:latin typeface="Impact" pitchFamily="34" charset="0"/>
                </a:rPr>
                <a:t>Election of 1992</a:t>
              </a:r>
              <a:endParaRPr lang="en-US" sz="4400" dirty="0">
                <a:effectLst>
                  <a:outerShdw blurRad="38100" dist="38100" dir="2700000" algn="tl">
                    <a:srgbClr val="000000">
                      <a:alpha val="43137"/>
                    </a:srgbClr>
                  </a:outerShdw>
                </a:effectLst>
                <a:latin typeface="Arial" charset="0"/>
              </a:endParaRPr>
            </a:p>
          </p:txBody>
        </p:sp>
        <p:sp>
          <p:nvSpPr>
            <p:cNvPr id="5" name="Rectangle 4"/>
            <p:cNvSpPr/>
            <p:nvPr/>
          </p:nvSpPr>
          <p:spPr>
            <a:xfrm>
              <a:off x="1828800" y="4800600"/>
              <a:ext cx="3810000" cy="2432602"/>
            </a:xfrm>
            <a:prstGeom prst="rect">
              <a:avLst/>
            </a:prstGeom>
          </p:spPr>
          <p:txBody>
            <a:bodyPr>
              <a:spAutoFit/>
            </a:bodyPr>
            <a:lstStyle/>
            <a:p>
              <a:pPr>
                <a:defRPr/>
              </a:pPr>
              <a:r>
                <a:rPr lang="en-US" sz="4000" dirty="0">
                  <a:effectLst>
                    <a:outerShdw blurRad="38100" dist="38100" dir="2700000" algn="tl">
                      <a:srgbClr val="000000">
                        <a:alpha val="43137"/>
                      </a:srgbClr>
                    </a:outerShdw>
                  </a:effectLst>
                  <a:latin typeface="Impact" pitchFamily="34" charset="0"/>
                </a:rPr>
                <a:t>President George Bush</a:t>
              </a:r>
              <a:endParaRPr lang="en-US" sz="4000" dirty="0">
                <a:effectLst>
                  <a:outerShdw blurRad="38100" dist="38100" dir="2700000" algn="tl">
                    <a:srgbClr val="000000">
                      <a:alpha val="43137"/>
                    </a:srgbClr>
                  </a:outerShdw>
                </a:effectLst>
                <a:latin typeface="Arial" charset="0"/>
              </a:endParaRPr>
            </a:p>
          </p:txBody>
        </p:sp>
      </p:grpSp>
      <p:grpSp>
        <p:nvGrpSpPr>
          <p:cNvPr id="6" name="Group 5"/>
          <p:cNvGrpSpPr/>
          <p:nvPr/>
        </p:nvGrpSpPr>
        <p:grpSpPr>
          <a:xfrm>
            <a:off x="6552633" y="1338094"/>
            <a:ext cx="5526093" cy="3767792"/>
            <a:chOff x="6552633" y="3110921"/>
            <a:chExt cx="5526093" cy="3767792"/>
          </a:xfrm>
        </p:grpSpPr>
        <p:grpSp>
          <p:nvGrpSpPr>
            <p:cNvPr id="3" name="Group 2"/>
            <p:cNvGrpSpPr/>
            <p:nvPr/>
          </p:nvGrpSpPr>
          <p:grpSpPr>
            <a:xfrm>
              <a:off x="6673515" y="3110921"/>
              <a:ext cx="5405211" cy="3657600"/>
              <a:chOff x="3296174" y="641684"/>
              <a:chExt cx="8734426" cy="5343526"/>
            </a:xfrm>
          </p:grpSpPr>
          <p:pic>
            <p:nvPicPr>
              <p:cNvPr id="7" name="Picture 2" descr="http://www.4president.org/speeches/images/1992/clintongore199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174" y="641684"/>
                <a:ext cx="4114800" cy="25082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http://upload.wikimedia.org/wikipedia/commons/4/49/44_Bill_Clinton_3x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5775" y="641685"/>
                <a:ext cx="4314825" cy="53435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6552633" y="4939721"/>
              <a:ext cx="4191000" cy="1938992"/>
            </a:xfrm>
            <a:prstGeom prst="rect">
              <a:avLst/>
            </a:prstGeom>
          </p:spPr>
          <p:txBody>
            <a:bodyPr>
              <a:spAutoFit/>
            </a:bodyPr>
            <a:lstStyle/>
            <a:p>
              <a:pPr>
                <a:defRPr/>
              </a:pPr>
              <a:r>
                <a:rPr lang="en-US" sz="4000" dirty="0">
                  <a:effectLst>
                    <a:outerShdw blurRad="38100" dist="38100" dir="2700000" algn="tl">
                      <a:srgbClr val="000000">
                        <a:alpha val="43137"/>
                      </a:srgbClr>
                    </a:outerShdw>
                  </a:effectLst>
                  <a:latin typeface="Impact" pitchFamily="34" charset="0"/>
                </a:rPr>
                <a:t>Bill Clinton</a:t>
              </a:r>
            </a:p>
            <a:p>
              <a:pPr>
                <a:defRPr/>
              </a:pPr>
              <a:r>
                <a:rPr lang="en-US" sz="4000" dirty="0">
                  <a:effectLst>
                    <a:outerShdw blurRad="38100" dist="38100" dir="2700000" algn="tl">
                      <a:srgbClr val="000000">
                        <a:alpha val="43137"/>
                      </a:srgbClr>
                    </a:outerShdw>
                  </a:effectLst>
                  <a:latin typeface="Impact" pitchFamily="34" charset="0"/>
                </a:rPr>
                <a:t>Governor</a:t>
              </a:r>
            </a:p>
            <a:p>
              <a:pPr>
                <a:defRPr/>
              </a:pPr>
              <a:r>
                <a:rPr lang="en-US" sz="4000" dirty="0">
                  <a:effectLst>
                    <a:outerShdw blurRad="38100" dist="38100" dir="2700000" algn="tl">
                      <a:srgbClr val="000000">
                        <a:alpha val="43137"/>
                      </a:srgbClr>
                    </a:outerShdw>
                  </a:effectLst>
                  <a:latin typeface="Impact" pitchFamily="34" charset="0"/>
                </a:rPr>
                <a:t>Of Arkansas</a:t>
              </a:r>
              <a:endParaRPr lang="en-US" sz="4000" dirty="0">
                <a:effectLst>
                  <a:outerShdw blurRad="38100" dist="38100" dir="2700000" algn="tl">
                    <a:srgbClr val="000000">
                      <a:alpha val="43137"/>
                    </a:srgbClr>
                  </a:outerShdw>
                </a:effectLst>
                <a:latin typeface="Arial" charset="0"/>
              </a:endParaRPr>
            </a:p>
          </p:txBody>
        </p:sp>
      </p:grpSp>
      <p:sp>
        <p:nvSpPr>
          <p:cNvPr id="9" name="TextBox 8"/>
          <p:cNvSpPr txBox="1"/>
          <p:nvPr/>
        </p:nvSpPr>
        <p:spPr>
          <a:xfrm>
            <a:off x="417095" y="637784"/>
            <a:ext cx="5052537" cy="646331"/>
          </a:xfrm>
          <a:prstGeom prst="rect">
            <a:avLst/>
          </a:prstGeom>
          <a:noFill/>
        </p:spPr>
        <p:txBody>
          <a:bodyPr wrap="none" rtlCol="0">
            <a:spAutoFit/>
          </a:bodyPr>
          <a:lstStyle/>
          <a:p>
            <a:r>
              <a:rPr lang="en-US" sz="3600" b="1" dirty="0" smtClean="0">
                <a:solidFill>
                  <a:srgbClr val="FF0000"/>
                </a:solidFill>
              </a:rPr>
              <a:t>REPUBLICAN CANDIDATE </a:t>
            </a:r>
            <a:endParaRPr lang="en-US" sz="3600" b="1" dirty="0">
              <a:solidFill>
                <a:srgbClr val="FF0000"/>
              </a:solidFill>
            </a:endParaRPr>
          </a:p>
        </p:txBody>
      </p:sp>
      <p:sp>
        <p:nvSpPr>
          <p:cNvPr id="13" name="TextBox 12"/>
          <p:cNvSpPr txBox="1"/>
          <p:nvPr/>
        </p:nvSpPr>
        <p:spPr>
          <a:xfrm>
            <a:off x="6885958" y="637784"/>
            <a:ext cx="5192768" cy="646331"/>
          </a:xfrm>
          <a:prstGeom prst="rect">
            <a:avLst/>
          </a:prstGeom>
          <a:noFill/>
        </p:spPr>
        <p:txBody>
          <a:bodyPr wrap="none" rtlCol="0">
            <a:spAutoFit/>
          </a:bodyPr>
          <a:lstStyle/>
          <a:p>
            <a:r>
              <a:rPr lang="en-US" sz="3600" b="1" dirty="0" smtClean="0">
                <a:solidFill>
                  <a:srgbClr val="002060"/>
                </a:solidFill>
              </a:rPr>
              <a:t>DEMOCRATIC CANDIDATE </a:t>
            </a:r>
            <a:endParaRPr lang="en-US" sz="3600" b="1" dirty="0">
              <a:solidFill>
                <a:srgbClr val="002060"/>
              </a:solidFill>
            </a:endParaRPr>
          </a:p>
        </p:txBody>
      </p:sp>
    </p:spTree>
    <p:extLst>
      <p:ext uri="{BB962C8B-B14F-4D97-AF65-F5344CB8AC3E}">
        <p14:creationId xmlns:p14="http://schemas.microsoft.com/office/powerpoint/2010/main" val="2281904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9698" name="Picture 2" descr="http://blogs.chron.com/txpotomac/Ross%20Perot%20on%20M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722" y="1620253"/>
            <a:ext cx="2905677" cy="387074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4" descr="http://www.authentichistory.com/1990s/general_1990s/1992_ross_perot_button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973596"/>
            <a:ext cx="2679032" cy="267903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087979" y="1616632"/>
            <a:ext cx="3256547" cy="1938992"/>
          </a:xfrm>
          <a:prstGeom prst="rect">
            <a:avLst/>
          </a:prstGeom>
        </p:spPr>
        <p:txBody>
          <a:bodyPr wrap="square">
            <a:spAutoFit/>
          </a:bodyPr>
          <a:lstStyle/>
          <a:p>
            <a:pPr>
              <a:defRPr/>
            </a:pPr>
            <a:r>
              <a:rPr lang="en-US" sz="4000" dirty="0">
                <a:effectLst>
                  <a:outerShdw blurRad="38100" dist="38100" dir="2700000" algn="tl">
                    <a:srgbClr val="000000">
                      <a:alpha val="43137"/>
                    </a:srgbClr>
                  </a:outerShdw>
                </a:effectLst>
                <a:latin typeface="Impact" pitchFamily="34" charset="0"/>
              </a:rPr>
              <a:t>Texas Billionaire</a:t>
            </a:r>
          </a:p>
          <a:p>
            <a:pPr>
              <a:defRPr/>
            </a:pPr>
            <a:r>
              <a:rPr lang="en-US" sz="4000" dirty="0">
                <a:effectLst>
                  <a:outerShdw blurRad="38100" dist="38100" dir="2700000" algn="tl">
                    <a:srgbClr val="000000">
                      <a:alpha val="43137"/>
                    </a:srgbClr>
                  </a:outerShdw>
                </a:effectLst>
                <a:latin typeface="Impact" pitchFamily="34" charset="0"/>
              </a:rPr>
              <a:t>H. Ross Perot</a:t>
            </a:r>
            <a:endParaRPr lang="en-US" sz="4000" dirty="0">
              <a:effectLst>
                <a:outerShdw blurRad="38100" dist="38100" dir="2700000" algn="tl">
                  <a:srgbClr val="000000">
                    <a:alpha val="43137"/>
                  </a:srgbClr>
                </a:outerShdw>
              </a:effectLst>
              <a:latin typeface="Arial" charset="0"/>
            </a:endParaRPr>
          </a:p>
        </p:txBody>
      </p:sp>
      <p:sp>
        <p:nvSpPr>
          <p:cNvPr id="6" name="Rectangle 5"/>
          <p:cNvSpPr/>
          <p:nvPr/>
        </p:nvSpPr>
        <p:spPr>
          <a:xfrm>
            <a:off x="2524575" y="5783181"/>
            <a:ext cx="4876800" cy="707886"/>
          </a:xfrm>
          <a:prstGeom prst="rect">
            <a:avLst/>
          </a:prstGeom>
        </p:spPr>
        <p:txBody>
          <a:bodyPr>
            <a:spAutoFit/>
          </a:bodyPr>
          <a:lstStyle/>
          <a:p>
            <a:pPr>
              <a:defRPr/>
            </a:pPr>
            <a:r>
              <a:rPr lang="en-US" sz="4000" dirty="0">
                <a:effectLst>
                  <a:outerShdw blurRad="38100" dist="38100" dir="2700000" algn="tl">
                    <a:srgbClr val="000000">
                      <a:alpha val="43137"/>
                    </a:srgbClr>
                  </a:outerShdw>
                </a:effectLst>
                <a:latin typeface="Impact" pitchFamily="34" charset="0"/>
              </a:rPr>
              <a:t>Election of 1992</a:t>
            </a:r>
            <a:endParaRPr lang="en-US" sz="4000" dirty="0">
              <a:effectLst>
                <a:outerShdw blurRad="38100" dist="38100" dir="2700000" algn="tl">
                  <a:srgbClr val="000000">
                    <a:alpha val="43137"/>
                  </a:srgbClr>
                </a:outerShdw>
              </a:effectLst>
              <a:latin typeface="Arial" charset="0"/>
            </a:endParaRPr>
          </a:p>
        </p:txBody>
      </p:sp>
      <p:sp>
        <p:nvSpPr>
          <p:cNvPr id="7" name="TextBox 6"/>
          <p:cNvSpPr txBox="1"/>
          <p:nvPr/>
        </p:nvSpPr>
        <p:spPr>
          <a:xfrm>
            <a:off x="2598378" y="678116"/>
            <a:ext cx="6481454" cy="646331"/>
          </a:xfrm>
          <a:prstGeom prst="rect">
            <a:avLst/>
          </a:prstGeom>
          <a:noFill/>
        </p:spPr>
        <p:txBody>
          <a:bodyPr wrap="none" rtlCol="0">
            <a:spAutoFit/>
          </a:bodyPr>
          <a:lstStyle/>
          <a:p>
            <a:r>
              <a:rPr lang="en-US" sz="3600" b="1" dirty="0" smtClean="0">
                <a:solidFill>
                  <a:schemeClr val="accent1">
                    <a:lumMod val="75000"/>
                  </a:schemeClr>
                </a:solidFill>
              </a:rPr>
              <a:t>3</a:t>
            </a:r>
            <a:r>
              <a:rPr lang="en-US" sz="3600" b="1" baseline="30000" dirty="0" smtClean="0">
                <a:solidFill>
                  <a:schemeClr val="accent1">
                    <a:lumMod val="75000"/>
                  </a:schemeClr>
                </a:solidFill>
              </a:rPr>
              <a:t>rd</a:t>
            </a:r>
            <a:r>
              <a:rPr lang="en-US" sz="3600" b="1" dirty="0" smtClean="0">
                <a:solidFill>
                  <a:schemeClr val="accent1">
                    <a:lumMod val="75000"/>
                  </a:schemeClr>
                </a:solidFill>
              </a:rPr>
              <a:t> Party Independent Candidate</a:t>
            </a:r>
            <a:endParaRPr lang="en-US" sz="3600" b="1" dirty="0">
              <a:solidFill>
                <a:schemeClr val="accent1">
                  <a:lumMod val="75000"/>
                </a:schemeClr>
              </a:solidFill>
            </a:endParaRPr>
          </a:p>
        </p:txBody>
      </p:sp>
    </p:spTree>
    <p:extLst>
      <p:ext uri="{BB962C8B-B14F-4D97-AF65-F5344CB8AC3E}">
        <p14:creationId xmlns:p14="http://schemas.microsoft.com/office/powerpoint/2010/main" val="3099393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30722" name="Picture 2" descr="http://upload.wikimedia.org/wikipedia/commons/2/29/ElectoralCollege1992-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31" y="990600"/>
            <a:ext cx="104915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1524000" y="1"/>
            <a:ext cx="9144000" cy="1108075"/>
          </a:xfrm>
          <a:prstGeom prst="rect">
            <a:avLst/>
          </a:prstGeom>
          <a:solidFill>
            <a:srgbClr val="EAEAEA"/>
          </a:solidFill>
          <a:ln w="9525">
            <a:noFill/>
            <a:miter lim="800000"/>
            <a:headEnd/>
            <a:tailEnd/>
          </a:ln>
          <a:effectLst/>
        </p:spPr>
        <p:txBody>
          <a:bodyPr>
            <a:spAutoFit/>
          </a:bodyPr>
          <a:lstStyle/>
          <a:p>
            <a:pPr>
              <a:defRPr/>
            </a:pPr>
            <a:r>
              <a:rPr lang="en-US" sz="6600" dirty="0">
                <a:solidFill>
                  <a:srgbClr val="0070C0"/>
                </a:solidFill>
                <a:effectLst>
                  <a:outerShdw blurRad="38100" dist="38100" dir="2700000" algn="tl">
                    <a:srgbClr val="000000">
                      <a:alpha val="43137"/>
                    </a:srgbClr>
                  </a:outerShdw>
                </a:effectLst>
                <a:latin typeface="Impact" pitchFamily="34" charset="0"/>
              </a:rPr>
              <a:t>Election of 1992</a:t>
            </a:r>
          </a:p>
        </p:txBody>
      </p:sp>
    </p:spTree>
    <p:extLst>
      <p:ext uri="{BB962C8B-B14F-4D97-AF65-F5344CB8AC3E}">
        <p14:creationId xmlns:p14="http://schemas.microsoft.com/office/powerpoint/2010/main" val="1148700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31746" name="Picture 2" descr="http://www.history.com/images/media/slideshow/bill-clinton/bill-clinton-healthc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68" y="1623594"/>
            <a:ext cx="5816675" cy="43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52400"/>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cs typeface="Times New Roman" pitchFamily="18" charset="0"/>
              </a:rPr>
              <a:t>Clinton and health care</a:t>
            </a:r>
            <a:endParaRPr lang="en-US" sz="7200" dirty="0">
              <a:latin typeface="Impact" pitchFamily="34" charset="0"/>
            </a:endParaRPr>
          </a:p>
        </p:txBody>
      </p:sp>
      <p:sp>
        <p:nvSpPr>
          <p:cNvPr id="3" name="Rectangle 1"/>
          <p:cNvSpPr>
            <a:spLocks noChangeArrowheads="1"/>
          </p:cNvSpPr>
          <p:nvPr/>
        </p:nvSpPr>
        <p:spPr bwMode="auto">
          <a:xfrm>
            <a:off x="8422105" y="1047750"/>
            <a:ext cx="3352800" cy="1816100"/>
          </a:xfrm>
          <a:prstGeom prst="rect">
            <a:avLst/>
          </a:prstGeom>
          <a:noFill/>
          <a:ln w="9525">
            <a:noFill/>
            <a:miter lim="800000"/>
            <a:headEnd/>
            <a:tailEnd/>
          </a:ln>
          <a:effectLst/>
        </p:spPr>
        <p:txBody>
          <a:bodyPr anchor="ctr">
            <a:spAutoFit/>
          </a:bodyPr>
          <a:lstStyle/>
          <a:p>
            <a:pPr algn="r">
              <a:defRPr/>
            </a:pPr>
            <a:r>
              <a:rPr lang="en-US" sz="2800" dirty="0">
                <a:latin typeface="Arial Rounded MT Bold" pitchFamily="34" charset="0"/>
                <a:ea typeface="Arial Unicode MS" pitchFamily="34" charset="-128"/>
                <a:cs typeface="Arial Unicode MS" pitchFamily="34" charset="-128"/>
              </a:rPr>
              <a:t>One of the major goals of Clinton was to reform health care</a:t>
            </a:r>
          </a:p>
        </p:txBody>
      </p:sp>
      <p:sp>
        <p:nvSpPr>
          <p:cNvPr id="5" name="Rectangle 4"/>
          <p:cNvSpPr/>
          <p:nvPr/>
        </p:nvSpPr>
        <p:spPr>
          <a:xfrm>
            <a:off x="7391400" y="3105150"/>
            <a:ext cx="4800600" cy="1384300"/>
          </a:xfrm>
          <a:prstGeom prst="rect">
            <a:avLst/>
          </a:prstGeom>
        </p:spPr>
        <p:txBody>
          <a:bodyPr>
            <a:spAutoFit/>
          </a:bodyPr>
          <a:lstStyle/>
          <a:p>
            <a:pPr>
              <a:defRPr/>
            </a:pPr>
            <a:r>
              <a:rPr lang="en-US" sz="2800" dirty="0">
                <a:latin typeface="Arial Rounded MT Bold" pitchFamily="34" charset="0"/>
                <a:cs typeface="Times New Roman" pitchFamily="18" charset="0"/>
              </a:rPr>
              <a:t>Clinton appointed his wife, Hillary Rodham Clinton, to the task of fixing health</a:t>
            </a:r>
          </a:p>
        </p:txBody>
      </p:sp>
      <p:sp>
        <p:nvSpPr>
          <p:cNvPr id="6" name="Rectangle 5"/>
          <p:cNvSpPr/>
          <p:nvPr/>
        </p:nvSpPr>
        <p:spPr>
          <a:xfrm>
            <a:off x="7222958" y="4882482"/>
            <a:ext cx="4953000" cy="1384300"/>
          </a:xfrm>
          <a:prstGeom prst="rect">
            <a:avLst/>
          </a:prstGeom>
        </p:spPr>
        <p:txBody>
          <a:bodyPr>
            <a:spAutoFit/>
          </a:bodyPr>
          <a:lstStyle/>
          <a:p>
            <a:pPr>
              <a:defRPr/>
            </a:pPr>
            <a:r>
              <a:rPr lang="en-US" sz="2800" dirty="0">
                <a:latin typeface="Arial Rounded MT Bold" pitchFamily="34" charset="0"/>
                <a:cs typeface="Times New Roman" pitchFamily="18" charset="0"/>
              </a:rPr>
              <a:t>But Hillary’s health care reform bill never got voted on and failed  to get passed</a:t>
            </a:r>
          </a:p>
        </p:txBody>
      </p:sp>
    </p:spTree>
    <p:extLst>
      <p:ext uri="{BB962C8B-B14F-4D97-AF65-F5344CB8AC3E}">
        <p14:creationId xmlns:p14="http://schemas.microsoft.com/office/powerpoint/2010/main" val="957717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32770" name="Picture 2" descr="http://mv3071.k12.sd.us/year%20born/naf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3200400" cy="2667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0"/>
            <a:ext cx="59436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rPr>
              <a:t>N.A.F.T.A.</a:t>
            </a:r>
          </a:p>
        </p:txBody>
      </p:sp>
      <p:pic>
        <p:nvPicPr>
          <p:cNvPr id="32772" name="Picture 4" descr="http://wikis.lib.ncsu.edu/images/0/05/NAF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389769"/>
            <a:ext cx="5334000" cy="33909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162800" y="2971801"/>
            <a:ext cx="3505200" cy="3540125"/>
          </a:xfrm>
          <a:prstGeom prst="rect">
            <a:avLst/>
          </a:prstGeom>
        </p:spPr>
        <p:txBody>
          <a:bodyPr>
            <a:spAutoFit/>
          </a:bodyPr>
          <a:lstStyle/>
          <a:p>
            <a:pPr>
              <a:defRPr/>
            </a:pPr>
            <a:r>
              <a:rPr lang="en-US" sz="2800" b="1" dirty="0">
                <a:latin typeface="Times New Roman" pitchFamily="18" charset="0"/>
                <a:cs typeface="Times New Roman" pitchFamily="18" charset="0"/>
              </a:rPr>
              <a:t>This treaty removed restrictive tariffs on much of the trade that passed between the three nations, encouraging the international flow of goods and capital</a:t>
            </a:r>
          </a:p>
        </p:txBody>
      </p:sp>
      <p:sp>
        <p:nvSpPr>
          <p:cNvPr id="6" name="Rectangle 5"/>
          <p:cNvSpPr/>
          <p:nvPr/>
        </p:nvSpPr>
        <p:spPr>
          <a:xfrm>
            <a:off x="1524000" y="1143000"/>
            <a:ext cx="5715000" cy="2246769"/>
          </a:xfrm>
          <a:prstGeom prst="rect">
            <a:avLst/>
          </a:prstGeom>
        </p:spPr>
        <p:txBody>
          <a:bodyPr>
            <a:spAutoFit/>
          </a:bodyPr>
          <a:lstStyle/>
          <a:p>
            <a:pPr>
              <a:defRPr/>
            </a:pPr>
            <a:r>
              <a:rPr lang="en-US" sz="2800" b="1" dirty="0">
                <a:latin typeface="Times New Roman" pitchFamily="18" charset="0"/>
                <a:cs typeface="Times New Roman" pitchFamily="18" charset="0"/>
              </a:rPr>
              <a:t>On January 1, 1994, the governments of the U.S., Canada, and Mexico signed into being the North American Free Trade Agreement (NAFTA)</a:t>
            </a:r>
          </a:p>
        </p:txBody>
      </p:sp>
    </p:spTree>
    <p:extLst>
      <p:ext uri="{BB962C8B-B14F-4D97-AF65-F5344CB8AC3E}">
        <p14:creationId xmlns:p14="http://schemas.microsoft.com/office/powerpoint/2010/main" val="860150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72200" y="0"/>
            <a:ext cx="44958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rPr>
              <a:t>Brady Bill</a:t>
            </a:r>
          </a:p>
        </p:txBody>
      </p:sp>
      <p:pic>
        <p:nvPicPr>
          <p:cNvPr id="33794" name="Picture 2" descr="http://images.usatoday.com/news/_photos/2007/10/23/gun-brady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4267200" cy="4267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4" descr="http://www.ocshooters.com/Hand/img/nicss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124200"/>
            <a:ext cx="3886200" cy="35115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172200" y="1200150"/>
            <a:ext cx="4876800" cy="1816100"/>
          </a:xfrm>
          <a:prstGeom prst="rect">
            <a:avLst/>
          </a:prstGeom>
        </p:spPr>
        <p:txBody>
          <a:bodyPr>
            <a:spAutoFit/>
          </a:bodyPr>
          <a:lstStyle/>
          <a:p>
            <a:pPr>
              <a:defRPr/>
            </a:pPr>
            <a:r>
              <a:rPr lang="en-US" sz="2800" b="1" dirty="0">
                <a:solidFill>
                  <a:srgbClr val="000000"/>
                </a:solidFill>
                <a:latin typeface="Times New Roman" pitchFamily="18" charset="0"/>
                <a:ea typeface="Times New Roman" pitchFamily="18" charset="0"/>
                <a:cs typeface="Times New Roman" pitchFamily="18" charset="0"/>
              </a:rPr>
              <a:t>Clinton fulfilled a campaign promise when he got Congress to pass a gun-control law known as the Brady Bill</a:t>
            </a:r>
            <a:r>
              <a:rPr lang="en-US" sz="2800" b="1" dirty="0">
                <a:latin typeface="Times New Roman" pitchFamily="18" charset="0"/>
                <a:cs typeface="Times New Roman" pitchFamily="18" charset="0"/>
              </a:rPr>
              <a:t> </a:t>
            </a:r>
          </a:p>
        </p:txBody>
      </p:sp>
      <p:sp>
        <p:nvSpPr>
          <p:cNvPr id="6" name="Rectangle 5"/>
          <p:cNvSpPr/>
          <p:nvPr/>
        </p:nvSpPr>
        <p:spPr>
          <a:xfrm>
            <a:off x="1524000" y="4457700"/>
            <a:ext cx="4953000" cy="2400300"/>
          </a:xfrm>
          <a:prstGeom prst="rect">
            <a:avLst/>
          </a:prstGeom>
        </p:spPr>
        <p:txBody>
          <a:bodyPr>
            <a:spAutoFit/>
          </a:bodyPr>
          <a:lstStyle/>
          <a:p>
            <a:pPr>
              <a:defRPr/>
            </a:pPr>
            <a:r>
              <a:rPr lang="en-US" sz="3000" b="1" dirty="0">
                <a:latin typeface="Times New Roman" pitchFamily="18" charset="0"/>
                <a:cs typeface="Times New Roman" pitchFamily="18" charset="0"/>
              </a:rPr>
              <a:t>The Brady Bill put a waiting period on people who wanted to buy a gun and they had to have a background check done to buy a handgun</a:t>
            </a:r>
          </a:p>
        </p:txBody>
      </p:sp>
    </p:spTree>
    <p:extLst>
      <p:ext uri="{BB962C8B-B14F-4D97-AF65-F5344CB8AC3E}">
        <p14:creationId xmlns:p14="http://schemas.microsoft.com/office/powerpoint/2010/main" val="942995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1000" fill="hold"/>
                                        <p:tgtEl>
                                          <p:spTgt spid="33794"/>
                                        </p:tgtEl>
                                        <p:attrNameLst>
                                          <p:attrName>ppt_w</p:attrName>
                                        </p:attrNameLst>
                                      </p:cBhvr>
                                      <p:tavLst>
                                        <p:tav tm="0">
                                          <p:val>
                                            <p:strVal val="#ppt_w*0.05"/>
                                          </p:val>
                                        </p:tav>
                                        <p:tav tm="100000">
                                          <p:val>
                                            <p:strVal val="#ppt_w"/>
                                          </p:val>
                                        </p:tav>
                                      </p:tavLst>
                                    </p:anim>
                                    <p:anim calcmode="lin" valueType="num">
                                      <p:cBhvr>
                                        <p:cTn id="8" dur="1000" fill="hold"/>
                                        <p:tgtEl>
                                          <p:spTgt spid="33794"/>
                                        </p:tgtEl>
                                        <p:attrNameLst>
                                          <p:attrName>ppt_h</p:attrName>
                                        </p:attrNameLst>
                                      </p:cBhvr>
                                      <p:tavLst>
                                        <p:tav tm="0">
                                          <p:val>
                                            <p:strVal val="#ppt_h"/>
                                          </p:val>
                                        </p:tav>
                                        <p:tav tm="100000">
                                          <p:val>
                                            <p:strVal val="#ppt_h"/>
                                          </p:val>
                                        </p:tav>
                                      </p:tavLst>
                                    </p:anim>
                                    <p:anim calcmode="lin" valueType="num">
                                      <p:cBhvr>
                                        <p:cTn id="9" dur="1000" fill="hold"/>
                                        <p:tgtEl>
                                          <p:spTgt spid="33794"/>
                                        </p:tgtEl>
                                        <p:attrNameLst>
                                          <p:attrName>ppt_x</p:attrName>
                                        </p:attrNameLst>
                                      </p:cBhvr>
                                      <p:tavLst>
                                        <p:tav tm="0">
                                          <p:val>
                                            <p:strVal val="#ppt_x-.2"/>
                                          </p:val>
                                        </p:tav>
                                        <p:tav tm="100000">
                                          <p:val>
                                            <p:strVal val="#ppt_x"/>
                                          </p:val>
                                        </p:tav>
                                      </p:tavLst>
                                    </p:anim>
                                    <p:anim calcmode="lin" valueType="num">
                                      <p:cBhvr>
                                        <p:cTn id="10" dur="1000" fill="hold"/>
                                        <p:tgtEl>
                                          <p:spTgt spid="33794"/>
                                        </p:tgtEl>
                                        <p:attrNameLst>
                                          <p:attrName>ppt_y</p:attrName>
                                        </p:attrNameLst>
                                      </p:cBhvr>
                                      <p:tavLst>
                                        <p:tav tm="0">
                                          <p:val>
                                            <p:strVal val="#ppt_y"/>
                                          </p:val>
                                        </p:tav>
                                        <p:tav tm="100000">
                                          <p:val>
                                            <p:strVal val="#ppt_y"/>
                                          </p:val>
                                        </p:tav>
                                      </p:tavLst>
                                    </p:anim>
                                    <p:animEffect transition="in" filter="fade">
                                      <p:cBhvr>
                                        <p:cTn id="11" dur="1000"/>
                                        <p:tgtEl>
                                          <p:spTgt spid="33794"/>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1000" fill="hold"/>
                                        <p:tgtEl>
                                          <p:spTgt spid="5"/>
                                        </p:tgtEl>
                                        <p:attrNameLst>
                                          <p:attrName>ppt_x</p:attrName>
                                        </p:attrNameLst>
                                      </p:cBhvr>
                                      <p:tavLst>
                                        <p:tav tm="0">
                                          <p:val>
                                            <p:strVal val="#ppt_x-.2"/>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33796"/>
                                        </p:tgtEl>
                                        <p:attrNameLst>
                                          <p:attrName>style.visibility</p:attrName>
                                        </p:attrNameLst>
                                      </p:cBhvr>
                                      <p:to>
                                        <p:strVal val="visible"/>
                                      </p:to>
                                    </p:set>
                                    <p:animEffect transition="in" filter="randombar(horizontal)">
                                      <p:cBhvr>
                                        <p:cTn id="23" dur="1000"/>
                                        <p:tgtEl>
                                          <p:spTgt spid="3379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52400"/>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rPr>
              <a:t>Don’t Ask, Don’t Tell</a:t>
            </a:r>
          </a:p>
        </p:txBody>
      </p:sp>
      <p:pic>
        <p:nvPicPr>
          <p:cNvPr id="34819" name="Picture 2" descr="http://ecx.images-amazon.com/images/I/51gllRzKwTL._SL500_AA240_.jpg"/>
          <p:cNvPicPr>
            <a:picLocks noChangeAspect="1" noChangeArrowheads="1"/>
          </p:cNvPicPr>
          <p:nvPr/>
        </p:nvPicPr>
        <p:blipFill>
          <a:blip r:embed="rId3">
            <a:extLst>
              <a:ext uri="{28A0092B-C50C-407E-A947-70E740481C1C}">
                <a14:useLocalDpi xmlns:a14="http://schemas.microsoft.com/office/drawing/2010/main" val="0"/>
              </a:ext>
            </a:extLst>
          </a:blip>
          <a:srcRect l="13333" r="13333" b="6667"/>
          <a:stretch>
            <a:fillRect/>
          </a:stretch>
        </p:blipFill>
        <p:spPr bwMode="auto">
          <a:xfrm>
            <a:off x="1676400" y="990601"/>
            <a:ext cx="3200400" cy="40735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4" descr="http://img.timeinc.net/time/daily/2008/0807/gays_military_07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3200400"/>
            <a:ext cx="5368925" cy="3505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5" name="Rectangle 5"/>
          <p:cNvSpPr>
            <a:spLocks noChangeArrowheads="1"/>
          </p:cNvSpPr>
          <p:nvPr/>
        </p:nvSpPr>
        <p:spPr bwMode="auto">
          <a:xfrm>
            <a:off x="4953000" y="914400"/>
            <a:ext cx="5715000" cy="1384300"/>
          </a:xfrm>
          <a:prstGeom prst="rect">
            <a:avLst/>
          </a:prstGeom>
          <a:noFill/>
          <a:ln w="9525">
            <a:noFill/>
            <a:miter lim="800000"/>
            <a:headEnd/>
            <a:tailEnd/>
          </a:ln>
          <a:effectLst/>
        </p:spPr>
        <p:txBody>
          <a:bodyPr anchor="ctr">
            <a:spAutoFit/>
          </a:bodyPr>
          <a:lstStyle/>
          <a:p>
            <a:pPr>
              <a:defRPr/>
            </a:pPr>
            <a:r>
              <a:rPr lang="en-US" sz="2800" b="1" dirty="0">
                <a:solidFill>
                  <a:srgbClr val="000000"/>
                </a:solidFill>
                <a:latin typeface="Times New Roman" pitchFamily="18" charset="0"/>
                <a:ea typeface="Times New Roman" pitchFamily="18" charset="0"/>
                <a:cs typeface="Times New Roman" pitchFamily="18" charset="0"/>
              </a:rPr>
              <a:t>Clinton fulfilled another campaign promise when he took steps to allow homosexuals to serve in the military</a:t>
            </a:r>
          </a:p>
        </p:txBody>
      </p:sp>
      <p:sp>
        <p:nvSpPr>
          <p:cNvPr id="6" name="Rectangle 5"/>
          <p:cNvSpPr/>
          <p:nvPr/>
        </p:nvSpPr>
        <p:spPr>
          <a:xfrm>
            <a:off x="5105400" y="2133600"/>
            <a:ext cx="5410200" cy="954088"/>
          </a:xfrm>
          <a:prstGeom prst="rect">
            <a:avLst/>
          </a:prstGeom>
        </p:spPr>
        <p:txBody>
          <a:bodyPr>
            <a:spAutoFit/>
          </a:bodyPr>
          <a:lstStyle/>
          <a:p>
            <a:pPr>
              <a:defRPr/>
            </a:pPr>
            <a:r>
              <a:rPr lang="en-US" sz="2800" b="1" dirty="0">
                <a:solidFill>
                  <a:srgbClr val="C00000"/>
                </a:solidFill>
                <a:latin typeface="Times New Roman" pitchFamily="18" charset="0"/>
                <a:cs typeface="Times New Roman" pitchFamily="18" charset="0"/>
              </a:rPr>
              <a:t>He established a policy known as “don’t ask, don’t tell”</a:t>
            </a:r>
          </a:p>
        </p:txBody>
      </p:sp>
      <p:sp>
        <p:nvSpPr>
          <p:cNvPr id="7" name="Rectangle 6"/>
          <p:cNvSpPr/>
          <p:nvPr/>
        </p:nvSpPr>
        <p:spPr>
          <a:xfrm>
            <a:off x="1524000" y="5041900"/>
            <a:ext cx="3352800" cy="1816100"/>
          </a:xfrm>
          <a:prstGeom prst="rect">
            <a:avLst/>
          </a:prstGeom>
        </p:spPr>
        <p:txBody>
          <a:bodyPr>
            <a:spAutoFit/>
          </a:bodyPr>
          <a:lstStyle/>
          <a:p>
            <a:pPr>
              <a:defRPr/>
            </a:pPr>
            <a:r>
              <a:rPr lang="en-US" sz="2800" b="1" dirty="0">
                <a:latin typeface="Times New Roman" pitchFamily="18" charset="0"/>
                <a:cs typeface="Times New Roman" pitchFamily="18" charset="0"/>
              </a:rPr>
              <a:t>Gays were upset that the policy still discriminated against homosexuals</a:t>
            </a:r>
          </a:p>
        </p:txBody>
      </p:sp>
    </p:spTree>
    <p:extLst>
      <p:ext uri="{BB962C8B-B14F-4D97-AF65-F5344CB8AC3E}">
        <p14:creationId xmlns:p14="http://schemas.microsoft.com/office/powerpoint/2010/main" val="3979069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35842" name="Picture 2" descr="http://brotherpeacemaker.files.wordpress.com/2008/11/contractwithamer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147" y="1341062"/>
            <a:ext cx="6613770" cy="49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4379" y="-104775"/>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cs typeface="Times New Roman" pitchFamily="18" charset="0"/>
              </a:rPr>
              <a:t>Contract with America</a:t>
            </a:r>
            <a:endParaRPr lang="en-US" sz="7200" dirty="0">
              <a:latin typeface="Impact" pitchFamily="34" charset="0"/>
            </a:endParaRPr>
          </a:p>
        </p:txBody>
      </p:sp>
      <p:sp>
        <p:nvSpPr>
          <p:cNvPr id="3" name="Rectangle 1"/>
          <p:cNvSpPr>
            <a:spLocks noChangeArrowheads="1"/>
          </p:cNvSpPr>
          <p:nvPr/>
        </p:nvSpPr>
        <p:spPr bwMode="auto">
          <a:xfrm>
            <a:off x="-1" y="3264020"/>
            <a:ext cx="5390148" cy="2246769"/>
          </a:xfrm>
          <a:prstGeom prst="rect">
            <a:avLst/>
          </a:prstGeom>
          <a:noFill/>
          <a:ln w="9525">
            <a:noFill/>
            <a:miter lim="800000"/>
            <a:headEnd/>
            <a:tailEnd/>
          </a:ln>
          <a:effectLst/>
        </p:spPr>
        <p:txBody>
          <a:bodyPr wrap="square" anchor="ctr">
            <a:spAutoFit/>
          </a:bodyPr>
          <a:lstStyle/>
          <a:p>
            <a:pPr marL="457200" indent="-457200">
              <a:buFont typeface="Arial" panose="020B0604020202020204" pitchFamily="34" charset="0"/>
              <a:buChar char="•"/>
              <a:defRPr/>
            </a:pPr>
            <a:r>
              <a:rPr lang="en-US" sz="2800" b="1" dirty="0">
                <a:cs typeface="Times New Roman" pitchFamily="18" charset="0"/>
              </a:rPr>
              <a:t>In the 1994 mid-term elections, Republicans gained majority power in the House of Representatives for the first time in 40 years</a:t>
            </a:r>
          </a:p>
        </p:txBody>
      </p:sp>
      <p:sp>
        <p:nvSpPr>
          <p:cNvPr id="5" name="Rectangle 4"/>
          <p:cNvSpPr/>
          <p:nvPr/>
        </p:nvSpPr>
        <p:spPr>
          <a:xfrm>
            <a:off x="-1" y="926431"/>
            <a:ext cx="5261811" cy="2246769"/>
          </a:xfrm>
          <a:prstGeom prst="rect">
            <a:avLst/>
          </a:prstGeom>
        </p:spPr>
        <p:txBody>
          <a:bodyPr wrap="square">
            <a:spAutoFit/>
          </a:bodyPr>
          <a:lstStyle/>
          <a:p>
            <a:pPr marL="457200" indent="-457200">
              <a:buFont typeface="Arial" panose="020B0604020202020204" pitchFamily="34" charset="0"/>
              <a:buChar char="•"/>
              <a:defRPr/>
            </a:pPr>
            <a:r>
              <a:rPr lang="en-US" sz="2800" b="1" spc="-70" dirty="0"/>
              <a:t>Led by U.S. Congressman Newt Gingrich, Republicans  created a program that called for reducing taxes, welfare reform and a balanced budget amendment</a:t>
            </a:r>
          </a:p>
        </p:txBody>
      </p:sp>
    </p:spTree>
    <p:extLst>
      <p:ext uri="{BB962C8B-B14F-4D97-AF65-F5344CB8AC3E}">
        <p14:creationId xmlns:p14="http://schemas.microsoft.com/office/powerpoint/2010/main" val="2326782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71600" y="-152400"/>
            <a:ext cx="96774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rPr>
              <a:t>Clinton’s scandals</a:t>
            </a:r>
          </a:p>
        </p:txBody>
      </p:sp>
      <p:pic>
        <p:nvPicPr>
          <p:cNvPr id="60418" name="Picture 2" descr="http://www.politicalfriendster.com/images/5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4267201"/>
            <a:ext cx="52292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http://sports.espn.go.com/photo/2008/0311/pg2_ap_flowers_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066800"/>
            <a:ext cx="2205038" cy="2971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2" name="Picture 6" descr="http://storage.people.com/jpgs/19940523/19940523-750-0.jpg"/>
          <p:cNvPicPr>
            <a:picLocks noChangeAspect="1" noChangeArrowheads="1"/>
          </p:cNvPicPr>
          <p:nvPr/>
        </p:nvPicPr>
        <p:blipFill>
          <a:blip r:embed="rId5">
            <a:extLst>
              <a:ext uri="{28A0092B-C50C-407E-A947-70E740481C1C}">
                <a14:useLocalDpi xmlns:a14="http://schemas.microsoft.com/office/drawing/2010/main" val="0"/>
              </a:ext>
            </a:extLst>
          </a:blip>
          <a:srcRect l="2170" t="1755" r="2364" b="1755"/>
          <a:stretch>
            <a:fillRect/>
          </a:stretch>
        </p:blipFill>
        <p:spPr bwMode="auto">
          <a:xfrm>
            <a:off x="1752600" y="1066800"/>
            <a:ext cx="3200400" cy="3962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53000" y="914401"/>
            <a:ext cx="3200400" cy="3293209"/>
          </a:xfrm>
          <a:prstGeom prst="rect">
            <a:avLst/>
          </a:prstGeom>
        </p:spPr>
        <p:txBody>
          <a:bodyPr>
            <a:spAutoFit/>
          </a:bodyPr>
          <a:lstStyle/>
          <a:p>
            <a:pPr>
              <a:defRPr/>
            </a:pPr>
            <a:r>
              <a:rPr lang="en-US" sz="2600" b="1" dirty="0">
                <a:cs typeface="Times New Roman" pitchFamily="18" charset="0"/>
              </a:rPr>
              <a:t>Clinton’s presidency was marred by numerous scandals, including claims of marital affairs, sexual harassment and an illegal land deal known as Whitewater</a:t>
            </a:r>
          </a:p>
        </p:txBody>
      </p:sp>
      <p:sp>
        <p:nvSpPr>
          <p:cNvPr id="7" name="Rectangle 6"/>
          <p:cNvSpPr/>
          <p:nvPr/>
        </p:nvSpPr>
        <p:spPr>
          <a:xfrm>
            <a:off x="1524000" y="5029201"/>
            <a:ext cx="3657600" cy="1692771"/>
          </a:xfrm>
          <a:prstGeom prst="rect">
            <a:avLst/>
          </a:prstGeom>
        </p:spPr>
        <p:txBody>
          <a:bodyPr>
            <a:spAutoFit/>
          </a:bodyPr>
          <a:lstStyle/>
          <a:p>
            <a:pPr>
              <a:defRPr/>
            </a:pPr>
            <a:r>
              <a:rPr lang="en-US" sz="2600" b="1" dirty="0">
                <a:cs typeface="Times New Roman" pitchFamily="18" charset="0"/>
              </a:rPr>
              <a:t>Clinton’s most damaging scandal dealt with a White House intern named Monica Lewinsky</a:t>
            </a:r>
            <a:endParaRPr lang="en-US" sz="2600" dirty="0"/>
          </a:p>
        </p:txBody>
      </p:sp>
    </p:spTree>
    <p:extLst>
      <p:ext uri="{BB962C8B-B14F-4D97-AF65-F5344CB8AC3E}">
        <p14:creationId xmlns:p14="http://schemas.microsoft.com/office/powerpoint/2010/main" val="3425432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22"/>
                                        </p:tgtEl>
                                        <p:attrNameLst>
                                          <p:attrName>style.visibility</p:attrName>
                                        </p:attrNameLst>
                                      </p:cBhvr>
                                      <p:to>
                                        <p:strVal val="visible"/>
                                      </p:to>
                                    </p:set>
                                    <p:animEffect transition="in" filter="fade">
                                      <p:cBhvr>
                                        <p:cTn id="17" dur="1000"/>
                                        <p:tgtEl>
                                          <p:spTgt spid="604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0418"/>
                                        </p:tgtEl>
                                        <p:attrNameLst>
                                          <p:attrName>style.visibility</p:attrName>
                                        </p:attrNameLst>
                                      </p:cBhvr>
                                      <p:to>
                                        <p:strVal val="visible"/>
                                      </p:to>
                                    </p:set>
                                    <p:animEffect transition="in" filter="fade">
                                      <p:cBhvr>
                                        <p:cTn id="22" dur="1000"/>
                                        <p:tgtEl>
                                          <p:spTgt spid="604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Monica Lewinsky scandal</a:t>
            </a:r>
          </a:p>
        </p:txBody>
      </p:sp>
      <p:sp>
        <p:nvSpPr>
          <p:cNvPr id="7" name="Rectangle 6"/>
          <p:cNvSpPr/>
          <p:nvPr/>
        </p:nvSpPr>
        <p:spPr>
          <a:xfrm>
            <a:off x="5715000" y="1143001"/>
            <a:ext cx="4953000" cy="2246313"/>
          </a:xfrm>
          <a:prstGeom prst="rect">
            <a:avLst/>
          </a:prstGeom>
        </p:spPr>
        <p:txBody>
          <a:bodyPr>
            <a:spAutoFit/>
          </a:bodyPr>
          <a:lstStyle/>
          <a:p>
            <a:pPr>
              <a:defRPr/>
            </a:pPr>
            <a:r>
              <a:rPr lang="en-US" sz="2800" dirty="0">
                <a:ln w="0"/>
                <a:effectLst>
                  <a:outerShdw blurRad="38100" dist="19050" dir="2700000" algn="tl" rotWithShape="0">
                    <a:schemeClr val="dk1">
                      <a:alpha val="40000"/>
                    </a:schemeClr>
                  </a:outerShdw>
                </a:effectLst>
                <a:latin typeface="Arial Rounded MT Bold" pitchFamily="34" charset="0"/>
                <a:cs typeface="Times New Roman" pitchFamily="18" charset="0"/>
              </a:rPr>
              <a:t>In 1998, Clinton became entangled in a scandal over an affair with a White House intern named Monica Lewinsky</a:t>
            </a:r>
            <a:endParaRPr lang="en-US" sz="2800" dirty="0">
              <a:ln w="0"/>
              <a:effectLst>
                <a:outerShdw blurRad="38100" dist="19050" dir="2700000" algn="tl" rotWithShape="0">
                  <a:schemeClr val="dk1">
                    <a:alpha val="40000"/>
                  </a:schemeClr>
                </a:outerShdw>
              </a:effectLst>
              <a:latin typeface="Arial Rounded MT Bold" pitchFamily="34" charset="0"/>
            </a:endParaRPr>
          </a:p>
        </p:txBody>
      </p:sp>
      <p:pic>
        <p:nvPicPr>
          <p:cNvPr id="37892" name="Picture 2" descr="http://www.chicagotribune.com/media/photo/2008-02/352147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48001"/>
            <a:ext cx="4762500" cy="35337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4" descr="http://1.bp.blogspot.com/_7IKBP5D7QBI/ScBF6yQ3tdI/AAAAAAAAAMI/fB7IZ5HgXMU/s400/clinton+lewinsk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1295400"/>
            <a:ext cx="3829050" cy="5257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121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1524000" y="1"/>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n-US" altLang="en-US" sz="6600">
                <a:latin typeface="Impact" panose="020B0806030902050204" pitchFamily="34" charset="0"/>
              </a:rPr>
              <a:t>Election of 1980</a:t>
            </a:r>
            <a:endParaRPr lang="en-US" altLang="en-US" sz="6600"/>
          </a:p>
        </p:txBody>
      </p:sp>
      <p:pic>
        <p:nvPicPr>
          <p:cNvPr id="66563" name="Picture 2" descr="File:ElectoralCollege1980.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38200"/>
            <a:ext cx="94392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188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17410" name="Picture 6" descr="http://www.postcardcovers.com/politics/P813.jpg"/>
          <p:cNvPicPr>
            <a:picLocks noChangeAspect="1" noChangeArrowheads="1"/>
          </p:cNvPicPr>
          <p:nvPr/>
        </p:nvPicPr>
        <p:blipFill>
          <a:blip r:embed="rId3">
            <a:extLst>
              <a:ext uri="{28A0092B-C50C-407E-A947-70E740481C1C}">
                <a14:useLocalDpi xmlns:a14="http://schemas.microsoft.com/office/drawing/2010/main" val="0"/>
              </a:ext>
            </a:extLst>
          </a:blip>
          <a:srcRect t="7597" r="29456" b="4210"/>
          <a:stretch>
            <a:fillRect/>
          </a:stretch>
        </p:blipFill>
        <p:spPr bwMode="auto">
          <a:xfrm>
            <a:off x="1752600" y="1143000"/>
            <a:ext cx="5638800" cy="3352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0"/>
            <a:ext cx="9144000" cy="1200150"/>
          </a:xfrm>
          <a:prstGeom prst="rect">
            <a:avLst/>
          </a:prstGeom>
        </p:spPr>
        <p:txBody>
          <a:bodyPr>
            <a:spAutoFit/>
          </a:bodyPr>
          <a:lstStyle/>
          <a:p>
            <a:pPr>
              <a:defRPr/>
            </a:pPr>
            <a:r>
              <a:rPr lang="en-US" sz="7200" dirty="0">
                <a:effectLst>
                  <a:outerShdw blurRad="38100" dist="38100" dir="2700000" algn="tl">
                    <a:srgbClr val="000000">
                      <a:alpha val="43137"/>
                    </a:srgbClr>
                  </a:outerShdw>
                </a:effectLst>
                <a:latin typeface="Impact" pitchFamily="34" charset="0"/>
              </a:rPr>
              <a:t>Clinton Impeached</a:t>
            </a:r>
          </a:p>
        </p:txBody>
      </p:sp>
      <p:pic>
        <p:nvPicPr>
          <p:cNvPr id="17412" name="Picture 2" descr="http://www.americanheritage.com/assets/images/articles/web/20060107-clin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276600"/>
            <a:ext cx="2743200" cy="33337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391400" y="1143000"/>
            <a:ext cx="3276600" cy="1816100"/>
          </a:xfrm>
          <a:prstGeom prst="rect">
            <a:avLst/>
          </a:prstGeom>
        </p:spPr>
        <p:txBody>
          <a:bodyPr>
            <a:spAutoFit/>
          </a:bodyPr>
          <a:lstStyle/>
          <a:p>
            <a:pPr>
              <a:defRPr/>
            </a:pPr>
            <a:r>
              <a:rPr lang="en-US" sz="2800" dirty="0">
                <a:ln w="0"/>
                <a:effectLst>
                  <a:outerShdw blurRad="38100" dist="19050" dir="2700000" algn="tl" rotWithShape="0">
                    <a:schemeClr val="dk1">
                      <a:alpha val="40000"/>
                    </a:schemeClr>
                  </a:outerShdw>
                </a:effectLst>
                <a:latin typeface="Arial Rounded MT Bold" pitchFamily="34" charset="0"/>
                <a:cs typeface="Times New Roman" pitchFamily="18" charset="0"/>
              </a:rPr>
              <a:t>Clinton lied about the affair during testimony to a federal grand jury</a:t>
            </a:r>
            <a:endParaRPr lang="en-US" sz="2800" dirty="0">
              <a:ln w="0"/>
              <a:effectLst>
                <a:outerShdw blurRad="38100" dist="19050" dir="2700000" algn="tl" rotWithShape="0">
                  <a:schemeClr val="dk1">
                    <a:alpha val="40000"/>
                  </a:schemeClr>
                </a:outerShdw>
              </a:effectLst>
              <a:latin typeface="Arial Rounded MT Bold" pitchFamily="34" charset="0"/>
            </a:endParaRPr>
          </a:p>
        </p:txBody>
      </p:sp>
      <p:sp>
        <p:nvSpPr>
          <p:cNvPr id="7" name="Rectangle 6"/>
          <p:cNvSpPr/>
          <p:nvPr/>
        </p:nvSpPr>
        <p:spPr>
          <a:xfrm>
            <a:off x="1371600" y="4572000"/>
            <a:ext cx="6248400" cy="954088"/>
          </a:xfrm>
          <a:prstGeom prst="rect">
            <a:avLst/>
          </a:prstGeom>
        </p:spPr>
        <p:txBody>
          <a:bodyPr>
            <a:spAutoFit/>
          </a:bodyPr>
          <a:lstStyle/>
          <a:p>
            <a:pPr>
              <a:defRPr/>
            </a:pPr>
            <a:r>
              <a:rPr lang="en-US" sz="2800" dirty="0">
                <a:ln w="0"/>
                <a:solidFill>
                  <a:srgbClr val="FF0000"/>
                </a:solidFill>
                <a:latin typeface="Arial Rounded MT Bold" pitchFamily="34" charset="0"/>
                <a:cs typeface="Times New Roman" pitchFamily="18" charset="0"/>
              </a:rPr>
              <a:t>Because he committed perjury, in 1998 the House impeached Clinton</a:t>
            </a:r>
            <a:endParaRPr lang="en-US" sz="2800" dirty="0">
              <a:ln w="0"/>
              <a:solidFill>
                <a:srgbClr val="FF0000"/>
              </a:solidFill>
              <a:latin typeface="Arial Rounded MT Bold" pitchFamily="34" charset="0"/>
            </a:endParaRPr>
          </a:p>
        </p:txBody>
      </p:sp>
      <p:sp>
        <p:nvSpPr>
          <p:cNvPr id="8" name="Rectangle 7"/>
          <p:cNvSpPr/>
          <p:nvPr/>
        </p:nvSpPr>
        <p:spPr>
          <a:xfrm>
            <a:off x="1524000" y="5473700"/>
            <a:ext cx="5943600" cy="1384300"/>
          </a:xfrm>
          <a:prstGeom prst="rect">
            <a:avLst/>
          </a:prstGeom>
        </p:spPr>
        <p:txBody>
          <a:bodyPr>
            <a:spAutoFit/>
          </a:bodyPr>
          <a:lstStyle/>
          <a:p>
            <a:pPr>
              <a:defRPr/>
            </a:pPr>
            <a:r>
              <a:rPr lang="en-US" sz="2800" dirty="0">
                <a:ln w="0"/>
                <a:effectLst>
                  <a:outerShdw blurRad="38100" dist="19050" dir="2700000" algn="tl" rotWithShape="0">
                    <a:schemeClr val="dk1">
                      <a:alpha val="40000"/>
                    </a:schemeClr>
                  </a:outerShdw>
                </a:effectLst>
                <a:latin typeface="Arial Rounded MT Bold" pitchFamily="34" charset="0"/>
                <a:cs typeface="Times New Roman" pitchFamily="18" charset="0"/>
              </a:rPr>
              <a:t>The Senate found him not guilty of the charges, but Clinton’s presidency was forever tarnished</a:t>
            </a:r>
            <a:endParaRPr lang="en-US" sz="2800" dirty="0">
              <a:ln w="0"/>
              <a:effectLst>
                <a:outerShdw blurRad="38100" dist="19050" dir="2700000" algn="tl" rotWithShape="0">
                  <a:schemeClr val="dk1">
                    <a:alpha val="40000"/>
                  </a:schemeClr>
                </a:outerShdw>
              </a:effectLst>
              <a:latin typeface="Arial Rounded MT Bold" pitchFamily="34" charset="0"/>
            </a:endParaRPr>
          </a:p>
        </p:txBody>
      </p:sp>
    </p:spTree>
    <p:extLst>
      <p:ext uri="{BB962C8B-B14F-4D97-AF65-F5344CB8AC3E}">
        <p14:creationId xmlns:p14="http://schemas.microsoft.com/office/powerpoint/2010/main" val="943186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p:cTn id="12" dur="1000" fill="hold"/>
                                        <p:tgtEl>
                                          <p:spTgt spid="17412"/>
                                        </p:tgtEl>
                                        <p:attrNameLst>
                                          <p:attrName>ppt_w</p:attrName>
                                        </p:attrNameLst>
                                      </p:cBhvr>
                                      <p:tavLst>
                                        <p:tav tm="0">
                                          <p:val>
                                            <p:fltVal val="0"/>
                                          </p:val>
                                        </p:tav>
                                        <p:tav tm="100000">
                                          <p:val>
                                            <p:strVal val="#ppt_w"/>
                                          </p:val>
                                        </p:tav>
                                      </p:tavLst>
                                    </p:anim>
                                    <p:anim calcmode="lin" valueType="num">
                                      <p:cBhvr>
                                        <p:cTn id="13" dur="1000" fill="hold"/>
                                        <p:tgtEl>
                                          <p:spTgt spid="17412"/>
                                        </p:tgtEl>
                                        <p:attrNameLst>
                                          <p:attrName>ppt_h</p:attrName>
                                        </p:attrNameLst>
                                      </p:cBhvr>
                                      <p:tavLst>
                                        <p:tav tm="0">
                                          <p:val>
                                            <p:fltVal val="0"/>
                                          </p:val>
                                        </p:tav>
                                        <p:tav tm="100000">
                                          <p:val>
                                            <p:strVal val="#ppt_h"/>
                                          </p:val>
                                        </p:tav>
                                      </p:tavLst>
                                    </p:anim>
                                    <p:animEffect transition="in" filter="fade">
                                      <p:cBhvr>
                                        <p:cTn id="14" dur="1000"/>
                                        <p:tgtEl>
                                          <p:spTgt spid="174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7410"/>
                                        </p:tgtEl>
                                        <p:attrNameLst>
                                          <p:attrName>style.visibility</p:attrName>
                                        </p:attrNameLst>
                                      </p:cBhvr>
                                      <p:to>
                                        <p:strVal val="visible"/>
                                      </p:to>
                                    </p:set>
                                    <p:anim calcmode="lin" valueType="num">
                                      <p:cBhvr>
                                        <p:cTn id="19" dur="1000" fill="hold"/>
                                        <p:tgtEl>
                                          <p:spTgt spid="17410"/>
                                        </p:tgtEl>
                                        <p:attrNameLst>
                                          <p:attrName>ppt_w</p:attrName>
                                        </p:attrNameLst>
                                      </p:cBhvr>
                                      <p:tavLst>
                                        <p:tav tm="0">
                                          <p:val>
                                            <p:fltVal val="0"/>
                                          </p:val>
                                        </p:tav>
                                        <p:tav tm="100000">
                                          <p:val>
                                            <p:strVal val="#ppt_w"/>
                                          </p:val>
                                        </p:tav>
                                      </p:tavLst>
                                    </p:anim>
                                    <p:anim calcmode="lin" valueType="num">
                                      <p:cBhvr>
                                        <p:cTn id="20" dur="1000" fill="hold"/>
                                        <p:tgtEl>
                                          <p:spTgt spid="17410"/>
                                        </p:tgtEl>
                                        <p:attrNameLst>
                                          <p:attrName>ppt_h</p:attrName>
                                        </p:attrNameLst>
                                      </p:cBhvr>
                                      <p:tavLst>
                                        <p:tav tm="0">
                                          <p:val>
                                            <p:fltVal val="0"/>
                                          </p:val>
                                        </p:tav>
                                        <p:tav tm="100000">
                                          <p:val>
                                            <p:strVal val="#ppt_h"/>
                                          </p:val>
                                        </p:tav>
                                      </p:tavLst>
                                    </p:anim>
                                    <p:animEffect transition="in" filter="fade">
                                      <p:cBhvr>
                                        <p:cTn id="21" dur="1000"/>
                                        <p:tgtEl>
                                          <p:spTgt spid="174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Effect transition="in" filter="fade">
                                      <p:cBhvr>
                                        <p:cTn id="26" dur="1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8"/>
                                        </p:tgtEl>
                                        <p:attrNameLst>
                                          <p:attrName>style.visibility</p:attrName>
                                        </p:attrNameLst>
                                      </p:cBhvr>
                                      <p:to>
                                        <p:strVal val="visible"/>
                                      </p:to>
                                    </p:set>
                                    <p:anim calcmode="discrete" valueType="clr">
                                      <p:cBhvr override="childStyle">
                                        <p:cTn id="3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8"/>
                                        </p:tgtEl>
                                        <p:attrNameLst>
                                          <p:attrName>fillcolor</p:attrName>
                                        </p:attrNameLst>
                                      </p:cBhvr>
                                      <p:tavLst>
                                        <p:tav tm="0">
                                          <p:val>
                                            <p:clrVal>
                                              <a:schemeClr val="accent2"/>
                                            </p:clrVal>
                                          </p:val>
                                        </p:tav>
                                        <p:tav tm="50000">
                                          <p:val>
                                            <p:clrVal>
                                              <a:schemeClr val="hlink"/>
                                            </p:clrVal>
                                          </p:val>
                                        </p:tav>
                                      </p:tavLst>
                                    </p:anim>
                                    <p:set>
                                      <p:cBhvr>
                                        <p:cTn id="33"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40962" name="Picture 2" descr="http://www.history-map.com/picture/000/pictures/Accords-Dayton-Map-of.jpg"/>
          <p:cNvPicPr>
            <a:picLocks noChangeAspect="1" noChangeArrowheads="1"/>
          </p:cNvPicPr>
          <p:nvPr/>
        </p:nvPicPr>
        <p:blipFill>
          <a:blip r:embed="rId3">
            <a:extLst>
              <a:ext uri="{28A0092B-C50C-407E-A947-70E740481C1C}">
                <a14:useLocalDpi xmlns:a14="http://schemas.microsoft.com/office/drawing/2010/main" val="0"/>
              </a:ext>
            </a:extLst>
          </a:blip>
          <a:srcRect l="1587" t="2174" r="1587" b="-50"/>
          <a:stretch>
            <a:fillRect/>
          </a:stretch>
        </p:blipFill>
        <p:spPr bwMode="auto">
          <a:xfrm>
            <a:off x="3673642" y="846156"/>
            <a:ext cx="8149389" cy="60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166" y="-64168"/>
            <a:ext cx="9144000" cy="1200150"/>
          </a:xfrm>
          <a:prstGeom prst="rect">
            <a:avLst/>
          </a:prstGeom>
        </p:spPr>
        <p:txBody>
          <a:bodyPr>
            <a:spAutoFit/>
          </a:bodyPr>
          <a:lstStyle/>
          <a:p>
            <a:pPr>
              <a:defRPr/>
            </a:pPr>
            <a:r>
              <a:rPr lang="en-US" sz="7200" dirty="0">
                <a:solidFill>
                  <a:schemeClr val="tx1">
                    <a:lumMod val="95000"/>
                    <a:lumOff val="5000"/>
                  </a:schemeClr>
                </a:solidFill>
                <a:effectLst>
                  <a:outerShdw blurRad="38100" dist="38100" dir="2700000" algn="tl">
                    <a:srgbClr val="000000">
                      <a:alpha val="43137"/>
                    </a:srgbClr>
                  </a:outerShdw>
                </a:effectLst>
                <a:latin typeface="Impact" pitchFamily="34" charset="0"/>
              </a:rPr>
              <a:t>War in the Balkans</a:t>
            </a:r>
          </a:p>
        </p:txBody>
      </p:sp>
      <p:sp>
        <p:nvSpPr>
          <p:cNvPr id="3" name="Rectangle 2"/>
          <p:cNvSpPr/>
          <p:nvPr/>
        </p:nvSpPr>
        <p:spPr>
          <a:xfrm>
            <a:off x="0" y="1479885"/>
            <a:ext cx="3400926" cy="3046988"/>
          </a:xfrm>
          <a:prstGeom prst="rect">
            <a:avLst/>
          </a:prstGeom>
        </p:spPr>
        <p:txBody>
          <a:bodyPr wrap="square">
            <a:spAutoFit/>
          </a:bodyPr>
          <a:lstStyle/>
          <a:p>
            <a:pPr>
              <a:defRPr/>
            </a:pPr>
            <a:r>
              <a:rPr lang="en-US" sz="3200" dirty="0">
                <a:ln w="0"/>
                <a:latin typeface="+mj-lt"/>
                <a:cs typeface="Times New Roman" pitchFamily="18" charset="0"/>
              </a:rPr>
              <a:t>In the ’90s, war broke out in the former Yugoslavia in a region of Europe known as the Balkans</a:t>
            </a:r>
            <a:endParaRPr lang="en-US" sz="3200" dirty="0">
              <a:ln w="0"/>
              <a:latin typeface="+mj-lt"/>
            </a:endParaRPr>
          </a:p>
        </p:txBody>
      </p:sp>
    </p:spTree>
    <p:extLst>
      <p:ext uri="{BB962C8B-B14F-4D97-AF65-F5344CB8AC3E}">
        <p14:creationId xmlns:p14="http://schemas.microsoft.com/office/powerpoint/2010/main" val="3228888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41986" name="Picture 4" descr="http://media-2.web.britannica.com/eb-media/71/135671-050-A16F5F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442" y="717012"/>
            <a:ext cx="8213558" cy="613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4443663" cy="2308324"/>
          </a:xfrm>
          <a:prstGeom prst="rect">
            <a:avLst/>
          </a:prstGeom>
        </p:spPr>
        <p:txBody>
          <a:bodyPr wrap="square">
            <a:spAutoFit/>
          </a:bodyPr>
          <a:lstStyle/>
          <a:p>
            <a:pPr>
              <a:defRPr/>
            </a:pPr>
            <a:r>
              <a:rPr lang="en-US" sz="7000" dirty="0">
                <a:effectLst>
                  <a:outerShdw blurRad="38100" dist="38100" dir="2700000" algn="tl">
                    <a:srgbClr val="000000">
                      <a:alpha val="43137"/>
                    </a:srgbClr>
                  </a:outerShdw>
                </a:effectLst>
                <a:latin typeface="Impact" pitchFamily="34" charset="0"/>
              </a:rPr>
              <a:t>The Dayton Accords</a:t>
            </a:r>
          </a:p>
        </p:txBody>
      </p:sp>
      <p:sp>
        <p:nvSpPr>
          <p:cNvPr id="4" name="Rectangle 3"/>
          <p:cNvSpPr/>
          <p:nvPr/>
        </p:nvSpPr>
        <p:spPr>
          <a:xfrm>
            <a:off x="0" y="2506512"/>
            <a:ext cx="4154905" cy="2554545"/>
          </a:xfrm>
          <a:prstGeom prst="rect">
            <a:avLst/>
          </a:prstGeom>
        </p:spPr>
        <p:txBody>
          <a:bodyPr wrap="square">
            <a:spAutoFit/>
          </a:bodyPr>
          <a:lstStyle/>
          <a:p>
            <a:pPr>
              <a:defRPr/>
            </a:pPr>
            <a:r>
              <a:rPr lang="en-US" sz="3200" dirty="0">
                <a:ln w="0"/>
                <a:latin typeface="+mj-lt"/>
                <a:cs typeface="Times New Roman" pitchFamily="18" charset="0"/>
              </a:rPr>
              <a:t>Clinton helped bring about peace in the war by hosting what was known as the Dayton Accords</a:t>
            </a:r>
            <a:endParaRPr lang="en-US" sz="3200" dirty="0">
              <a:ln w="0"/>
              <a:latin typeface="+mj-lt"/>
            </a:endParaRPr>
          </a:p>
        </p:txBody>
      </p:sp>
    </p:spTree>
    <p:extLst>
      <p:ext uri="{BB962C8B-B14F-4D97-AF65-F5344CB8AC3E}">
        <p14:creationId xmlns:p14="http://schemas.microsoft.com/office/powerpoint/2010/main" val="2142412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9" name="Picture 6" descr="http://tbn1.google.com/images?q=tbn:bQ6Rk79HJKpmcM:http://davecullen.com/img/killers-caf.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3272">
            <a:off x="3200951" y="403229"/>
            <a:ext cx="2868613" cy="23955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http://i.ytimg.com/vi/DYZLzS0beU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2434">
            <a:off x="232293" y="258497"/>
            <a:ext cx="2613025" cy="2438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http://i.ehow.com/images/GlobalPhoto/Articles/4482224/branch-davidian-main_Fu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650" y="484729"/>
            <a:ext cx="3533775" cy="264953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http://911review.com/precedent/decade/imgs/murrahbldg.jpg"/>
          <p:cNvPicPr>
            <a:picLocks noChangeAspect="1" noChangeArrowheads="1"/>
          </p:cNvPicPr>
          <p:nvPr/>
        </p:nvPicPr>
        <p:blipFill>
          <a:blip r:embed="rId7">
            <a:extLst>
              <a:ext uri="{28A0092B-C50C-407E-A947-70E740481C1C}">
                <a14:useLocalDpi xmlns:a14="http://schemas.microsoft.com/office/drawing/2010/main" val="0"/>
              </a:ext>
            </a:extLst>
          </a:blip>
          <a:srcRect b="1538"/>
          <a:stretch>
            <a:fillRect/>
          </a:stretch>
        </p:blipFill>
        <p:spPr bwMode="auto">
          <a:xfrm rot="1016759">
            <a:off x="9168883" y="710630"/>
            <a:ext cx="2780966" cy="20758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4" descr="[nokia6160_5.jpg]"/>
          <p:cNvPicPr>
            <a:picLocks noChangeAspect="1" noChangeArrowheads="1"/>
          </p:cNvPicPr>
          <p:nvPr/>
        </p:nvPicPr>
        <p:blipFill>
          <a:blip r:embed="rId8">
            <a:extLst>
              <a:ext uri="{28A0092B-C50C-407E-A947-70E740481C1C}">
                <a14:useLocalDpi xmlns:a14="http://schemas.microsoft.com/office/drawing/2010/main" val="0"/>
              </a:ext>
            </a:extLst>
          </a:blip>
          <a:srcRect l="16000" t="2563" r="16000"/>
          <a:stretch>
            <a:fillRect/>
          </a:stretch>
        </p:blipFill>
        <p:spPr bwMode="auto">
          <a:xfrm>
            <a:off x="10400966" y="3536689"/>
            <a:ext cx="1219200" cy="26543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latin typeface="Arial Black" panose="020B0A04020102020204" pitchFamily="34" charset="0"/>
              </a:rPr>
              <a:t>Key Events of the 90s </a:t>
            </a:r>
            <a:endParaRPr lang="en-US" dirty="0">
              <a:latin typeface="Arial Black" panose="020B0A04020102020204" pitchFamily="34" charset="0"/>
            </a:endParaRPr>
          </a:p>
        </p:txBody>
      </p:sp>
    </p:spTree>
    <p:extLst>
      <p:ext uri="{BB962C8B-B14F-4D97-AF65-F5344CB8AC3E}">
        <p14:creationId xmlns:p14="http://schemas.microsoft.com/office/powerpoint/2010/main" val="4075173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5"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67586" name="Picture 2" descr="http://www.afrostyly.com/images/rodney_king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15" y="1108075"/>
            <a:ext cx="5153955" cy="386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cdn.dipity.com/uploads/events/4bff63f7270773220e074268eb9cdd7f_1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463" y="3373391"/>
            <a:ext cx="3094026" cy="321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Rodney King Beating</a:t>
            </a:r>
          </a:p>
        </p:txBody>
      </p:sp>
      <p:sp>
        <p:nvSpPr>
          <p:cNvPr id="5" name="Rectangle 4"/>
          <p:cNvSpPr/>
          <p:nvPr/>
        </p:nvSpPr>
        <p:spPr>
          <a:xfrm>
            <a:off x="8839200" y="1108075"/>
            <a:ext cx="3352800" cy="2862322"/>
          </a:xfrm>
          <a:prstGeom prst="rect">
            <a:avLst/>
          </a:prstGeom>
        </p:spPr>
        <p:txBody>
          <a:bodyPr wrap="square">
            <a:spAutoFit/>
          </a:bodyPr>
          <a:lstStyle/>
          <a:p>
            <a:pPr>
              <a:defRPr/>
            </a:pPr>
            <a:r>
              <a:rPr lang="en-US" sz="3600" dirty="0">
                <a:ln w="0"/>
                <a:latin typeface="Impact" pitchFamily="34" charset="0"/>
                <a:cs typeface="Times New Roman" pitchFamily="18" charset="0"/>
              </a:rPr>
              <a:t>In 1991, Rodney King was pulled over for speeding in Los Angeles</a:t>
            </a:r>
            <a:endParaRPr lang="en-US" sz="3600" dirty="0">
              <a:ln w="0"/>
              <a:latin typeface="Impact" pitchFamily="34" charset="0"/>
            </a:endParaRPr>
          </a:p>
        </p:txBody>
      </p:sp>
      <p:sp>
        <p:nvSpPr>
          <p:cNvPr id="6" name="Rectangle 5"/>
          <p:cNvSpPr/>
          <p:nvPr/>
        </p:nvSpPr>
        <p:spPr>
          <a:xfrm>
            <a:off x="8839200" y="3878322"/>
            <a:ext cx="3352800" cy="2308324"/>
          </a:xfrm>
          <a:prstGeom prst="rect">
            <a:avLst/>
          </a:prstGeom>
        </p:spPr>
        <p:txBody>
          <a:bodyPr wrap="square">
            <a:spAutoFit/>
          </a:bodyPr>
          <a:lstStyle/>
          <a:p>
            <a:pPr>
              <a:defRPr/>
            </a:pPr>
            <a:r>
              <a:rPr lang="en-US" sz="3600" dirty="0">
                <a:ln w="0"/>
                <a:latin typeface="Impact" pitchFamily="34" charset="0"/>
                <a:cs typeface="Times New Roman" pitchFamily="18" charset="0"/>
              </a:rPr>
              <a:t>After refusing to comply to police, request King was beaten</a:t>
            </a:r>
            <a:endParaRPr lang="en-US" sz="3600" dirty="0">
              <a:ln w="0"/>
              <a:latin typeface="Impact" pitchFamily="34" charset="0"/>
            </a:endParaRPr>
          </a:p>
        </p:txBody>
      </p:sp>
    </p:spTree>
    <p:extLst>
      <p:ext uri="{BB962C8B-B14F-4D97-AF65-F5344CB8AC3E}">
        <p14:creationId xmlns:p14="http://schemas.microsoft.com/office/powerpoint/2010/main" val="459208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childTnLst>
                                </p:cTn>
                              </p:par>
                              <p:par>
                                <p:cTn id="19" presetID="39" presetClass="entr" presetSubtype="0" accel="100000" fill="hold" nodeType="withEffect">
                                  <p:stCondLst>
                                    <p:cond delay="0"/>
                                  </p:stCondLst>
                                  <p:childTnLst>
                                    <p:set>
                                      <p:cBhvr>
                                        <p:cTn id="20" dur="1" fill="hold">
                                          <p:stCondLst>
                                            <p:cond delay="0"/>
                                          </p:stCondLst>
                                        </p:cTn>
                                        <p:tgtEl>
                                          <p:spTgt spid="56324"/>
                                        </p:tgtEl>
                                        <p:attrNameLst>
                                          <p:attrName>style.visibility</p:attrName>
                                        </p:attrNameLst>
                                      </p:cBhvr>
                                      <p:to>
                                        <p:strVal val="visible"/>
                                      </p:to>
                                    </p:set>
                                    <p:anim calcmode="lin" valueType="num">
                                      <p:cBhvr>
                                        <p:cTn id="21" dur="1000" fill="hold"/>
                                        <p:tgtEl>
                                          <p:spTgt spid="56324"/>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56324"/>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56324"/>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56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68610" name="Picture 2" descr="http://sophrosyne.radical.r30.net/wp-content/uploads/2010/04/La-Ri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063" y="1010874"/>
            <a:ext cx="6844632" cy="51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Rodney King beating</a:t>
            </a:r>
          </a:p>
        </p:txBody>
      </p:sp>
      <p:sp>
        <p:nvSpPr>
          <p:cNvPr id="4" name="Rectangle 3"/>
          <p:cNvSpPr/>
          <p:nvPr/>
        </p:nvSpPr>
        <p:spPr>
          <a:xfrm>
            <a:off x="0" y="1315454"/>
            <a:ext cx="4507832" cy="4524315"/>
          </a:xfrm>
          <a:prstGeom prst="rect">
            <a:avLst/>
          </a:prstGeom>
          <a:solidFill>
            <a:srgbClr val="E8C842">
              <a:alpha val="52941"/>
            </a:srgbClr>
          </a:solidFill>
        </p:spPr>
        <p:txBody>
          <a:bodyPr wrap="square">
            <a:spAutoFit/>
          </a:bodyPr>
          <a:lstStyle/>
          <a:p>
            <a:pPr>
              <a:defRPr/>
            </a:pPr>
            <a:r>
              <a:rPr lang="en-US" sz="3200" dirty="0">
                <a:ln w="0"/>
                <a:effectLst>
                  <a:outerShdw blurRad="38100" dist="19050" dir="2700000" algn="tl" rotWithShape="0">
                    <a:schemeClr val="dk1">
                      <a:alpha val="40000"/>
                    </a:schemeClr>
                  </a:outerShdw>
                </a:effectLst>
                <a:latin typeface="Impact" pitchFamily="34" charset="0"/>
                <a:cs typeface="Times New Roman" pitchFamily="18" charset="0"/>
              </a:rPr>
              <a:t>The police officers accused of beating King were put on trial in 1992, but were acquitted.</a:t>
            </a:r>
          </a:p>
          <a:p>
            <a:pPr>
              <a:defRPr/>
            </a:pPr>
            <a:r>
              <a:rPr lang="en-US" sz="3200" dirty="0">
                <a:ln w="0"/>
                <a:effectLst>
                  <a:outerShdw blurRad="38100" dist="19050" dir="2700000" algn="tl" rotWithShape="0">
                    <a:schemeClr val="dk1">
                      <a:alpha val="40000"/>
                    </a:schemeClr>
                  </a:outerShdw>
                </a:effectLst>
                <a:latin typeface="Impact" pitchFamily="34" charset="0"/>
                <a:cs typeface="Times New Roman" pitchFamily="18" charset="0"/>
              </a:rPr>
              <a:t>Upset by the lack of justice, blacks in Los Angeles rioted, causing millions of dollars in damages </a:t>
            </a:r>
            <a:endParaRPr lang="en-US" sz="3200" dirty="0">
              <a:ln w="0"/>
              <a:effectLst>
                <a:outerShdw blurRad="38100" dist="19050" dir="2700000" algn="tl" rotWithShape="0">
                  <a:schemeClr val="dk1">
                    <a:alpha val="40000"/>
                  </a:schemeClr>
                </a:outerShdw>
              </a:effectLst>
              <a:latin typeface="Impact" pitchFamily="34" charset="0"/>
            </a:endParaRPr>
          </a:p>
        </p:txBody>
      </p:sp>
    </p:spTree>
    <p:extLst>
      <p:ext uri="{BB962C8B-B14F-4D97-AF65-F5344CB8AC3E}">
        <p14:creationId xmlns:p14="http://schemas.microsoft.com/office/powerpoint/2010/main" val="4181491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anim calcmode="lin" valueType="num">
                                      <p:cBhvr>
                                        <p:cTn id="1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71682" name="Picture 2" descr="http://2.bp.blogspot.com/_rWv20AgRpfQ/TOyKFPtJ-QI/AAAAAAAAE6c/d8gd2i0GbdI/s1600/ruby-ridge-uhauls-helicop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305" y="874879"/>
            <a:ext cx="7892716" cy="5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67852" y="-136944"/>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Ruby Ridge Incident</a:t>
            </a:r>
            <a:endParaRPr lang="en-US" sz="6600" dirty="0">
              <a:effectLst>
                <a:outerShdw blurRad="38100" dist="38100" dir="2700000" algn="tl">
                  <a:srgbClr val="000000">
                    <a:alpha val="43137"/>
                  </a:srgbClr>
                </a:outerShdw>
              </a:effectLst>
              <a:latin typeface="Arial" charset="0"/>
            </a:endParaRPr>
          </a:p>
        </p:txBody>
      </p:sp>
      <p:sp>
        <p:nvSpPr>
          <p:cNvPr id="4" name="Rectangle 3"/>
          <p:cNvSpPr/>
          <p:nvPr/>
        </p:nvSpPr>
        <p:spPr>
          <a:xfrm>
            <a:off x="0" y="1356142"/>
            <a:ext cx="3400926" cy="4524315"/>
          </a:xfrm>
          <a:prstGeom prst="rect">
            <a:avLst/>
          </a:prstGeom>
          <a:noFill/>
        </p:spPr>
        <p:txBody>
          <a:bodyPr wrap="square">
            <a:spAutoFit/>
          </a:bodyPr>
          <a:lstStyle/>
          <a:p>
            <a:pPr>
              <a:defRPr/>
            </a:pPr>
            <a:r>
              <a:rPr lang="en-US" sz="3200" dirty="0">
                <a:latin typeface="Impact" pitchFamily="34" charset="0"/>
                <a:cs typeface="Times New Roman" pitchFamily="18" charset="0"/>
              </a:rPr>
              <a:t>The Ruby Ridge incident happened in 1992 when the government (FBI, ATF) had a standoff with a family in Idaho that ended with three people dead</a:t>
            </a:r>
          </a:p>
        </p:txBody>
      </p:sp>
    </p:spTree>
    <p:extLst>
      <p:ext uri="{BB962C8B-B14F-4D97-AF65-F5344CB8AC3E}">
        <p14:creationId xmlns:p14="http://schemas.microsoft.com/office/powerpoint/2010/main" val="520280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b="1" dirty="0"/>
              <a:t>Branch Davidian Tragedy</a:t>
            </a:r>
          </a:p>
        </p:txBody>
      </p:sp>
      <p:sp>
        <p:nvSpPr>
          <p:cNvPr id="5" name="Rectangle 4"/>
          <p:cNvSpPr/>
          <p:nvPr/>
        </p:nvSpPr>
        <p:spPr>
          <a:xfrm>
            <a:off x="1676400" y="1066800"/>
            <a:ext cx="5334000" cy="954107"/>
          </a:xfrm>
          <a:prstGeom prst="rect">
            <a:avLst/>
          </a:prstGeom>
        </p:spPr>
        <p:txBody>
          <a:bodyPr>
            <a:spAutoFit/>
          </a:bodyPr>
          <a:lstStyle/>
          <a:p>
            <a:pPr>
              <a:defRPr/>
            </a:pPr>
            <a:r>
              <a:rPr lang="en-US" sz="2800" b="1" dirty="0">
                <a:cs typeface="Times New Roman" pitchFamily="18" charset="0"/>
              </a:rPr>
              <a:t>Outside Waco, TX, was a religious cult called the Branch Davidians.</a:t>
            </a:r>
          </a:p>
        </p:txBody>
      </p:sp>
      <p:sp>
        <p:nvSpPr>
          <p:cNvPr id="6" name="Rectangle 5"/>
          <p:cNvSpPr/>
          <p:nvPr/>
        </p:nvSpPr>
        <p:spPr>
          <a:xfrm>
            <a:off x="7315200" y="4419601"/>
            <a:ext cx="3505200" cy="2246313"/>
          </a:xfrm>
          <a:prstGeom prst="rect">
            <a:avLst/>
          </a:prstGeom>
        </p:spPr>
        <p:txBody>
          <a:bodyPr>
            <a:spAutoFit/>
          </a:bodyPr>
          <a:lstStyle/>
          <a:p>
            <a:pPr>
              <a:defRPr/>
            </a:pPr>
            <a:r>
              <a:rPr lang="en-US" sz="2800" b="1" dirty="0">
                <a:cs typeface="Times New Roman" pitchFamily="18" charset="0"/>
              </a:rPr>
              <a:t>In 1993, the ATF raided the complex and encountered a fire-fight with Koresh and his followers</a:t>
            </a:r>
          </a:p>
        </p:txBody>
      </p:sp>
      <p:sp>
        <p:nvSpPr>
          <p:cNvPr id="7" name="Rectangle 6"/>
          <p:cNvSpPr/>
          <p:nvPr/>
        </p:nvSpPr>
        <p:spPr>
          <a:xfrm>
            <a:off x="1524000" y="1981200"/>
            <a:ext cx="5410200" cy="1384300"/>
          </a:xfrm>
          <a:prstGeom prst="rect">
            <a:avLst/>
          </a:prstGeom>
        </p:spPr>
        <p:txBody>
          <a:bodyPr>
            <a:spAutoFit/>
          </a:bodyPr>
          <a:lstStyle/>
          <a:p>
            <a:pPr>
              <a:defRPr/>
            </a:pPr>
            <a:r>
              <a:rPr lang="en-US" sz="2800" b="1" dirty="0">
                <a:solidFill>
                  <a:srgbClr val="C00000"/>
                </a:solidFill>
                <a:cs typeface="Times New Roman" pitchFamily="18" charset="0"/>
              </a:rPr>
              <a:t>It’s leader – David Koresh – was stockpiling weapons and accused of sexual abusing girls.</a:t>
            </a:r>
          </a:p>
        </p:txBody>
      </p:sp>
      <p:pic>
        <p:nvPicPr>
          <p:cNvPr id="26633" name="Picture 9" descr="http://www.web-ak.com/waco/war/fig/w_fig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9001"/>
            <a:ext cx="5638800" cy="32861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5" name="Picture 11" descr="http://i.ytimg.com/vi/DYZLzS0beU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143000"/>
            <a:ext cx="3429000" cy="3200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902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26633"/>
                                        </p:tgtEl>
                                        <p:attrNameLst>
                                          <p:attrName>style.visibility</p:attrName>
                                        </p:attrNameLst>
                                      </p:cBhvr>
                                      <p:to>
                                        <p:strVal val="visible"/>
                                      </p:to>
                                    </p:set>
                                    <p:anim calcmode="lin" valueType="num">
                                      <p:cBhvr>
                                        <p:cTn id="12" dur="1000" fill="hold"/>
                                        <p:tgtEl>
                                          <p:spTgt spid="26633"/>
                                        </p:tgtEl>
                                        <p:attrNameLst>
                                          <p:attrName>ppt_w</p:attrName>
                                        </p:attrNameLst>
                                      </p:cBhvr>
                                      <p:tavLst>
                                        <p:tav tm="0">
                                          <p:val>
                                            <p:fltVal val="0"/>
                                          </p:val>
                                        </p:tav>
                                        <p:tav tm="100000">
                                          <p:val>
                                            <p:strVal val="#ppt_w"/>
                                          </p:val>
                                        </p:tav>
                                      </p:tavLst>
                                    </p:anim>
                                    <p:anim calcmode="lin" valueType="num">
                                      <p:cBhvr>
                                        <p:cTn id="13" dur="1000" fill="hold"/>
                                        <p:tgtEl>
                                          <p:spTgt spid="26633"/>
                                        </p:tgtEl>
                                        <p:attrNameLst>
                                          <p:attrName>ppt_h</p:attrName>
                                        </p:attrNameLst>
                                      </p:cBhvr>
                                      <p:tavLst>
                                        <p:tav tm="0">
                                          <p:val>
                                            <p:fltVal val="0"/>
                                          </p:val>
                                        </p:tav>
                                        <p:tav tm="100000">
                                          <p:val>
                                            <p:strVal val="#ppt_h"/>
                                          </p:val>
                                        </p:tav>
                                      </p:tavLst>
                                    </p:anim>
                                    <p:animEffect transition="in" filter="fade">
                                      <p:cBhvr>
                                        <p:cTn id="14" dur="1000"/>
                                        <p:tgtEl>
                                          <p:spTgt spid="266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nodeType="clickEffect">
                                  <p:stCondLst>
                                    <p:cond delay="0"/>
                                  </p:stCondLst>
                                  <p:childTnLst>
                                    <p:set>
                                      <p:cBhvr>
                                        <p:cTn id="23" dur="1" fill="hold">
                                          <p:stCondLst>
                                            <p:cond delay="0"/>
                                          </p:stCondLst>
                                        </p:cTn>
                                        <p:tgtEl>
                                          <p:spTgt spid="26635"/>
                                        </p:tgtEl>
                                        <p:attrNameLst>
                                          <p:attrName>style.visibility</p:attrName>
                                        </p:attrNameLst>
                                      </p:cBhvr>
                                      <p:to>
                                        <p:strVal val="visible"/>
                                      </p:to>
                                    </p:set>
                                    <p:anim calcmode="lin" valueType="num">
                                      <p:cBhvr>
                                        <p:cTn id="24" dur="1000" fill="hold"/>
                                        <p:tgtEl>
                                          <p:spTgt spid="26635"/>
                                        </p:tgtEl>
                                        <p:attrNameLst>
                                          <p:attrName>ppt_w</p:attrName>
                                        </p:attrNameLst>
                                      </p:cBhvr>
                                      <p:tavLst>
                                        <p:tav tm="0">
                                          <p:val>
                                            <p:fltVal val="0"/>
                                          </p:val>
                                        </p:tav>
                                        <p:tav tm="100000">
                                          <p:val>
                                            <p:strVal val="#ppt_w"/>
                                          </p:val>
                                        </p:tav>
                                      </p:tavLst>
                                    </p:anim>
                                    <p:anim calcmode="lin" valueType="num">
                                      <p:cBhvr>
                                        <p:cTn id="25" dur="1000" fill="hold"/>
                                        <p:tgtEl>
                                          <p:spTgt spid="26635"/>
                                        </p:tgtEl>
                                        <p:attrNameLst>
                                          <p:attrName>ppt_h</p:attrName>
                                        </p:attrNameLst>
                                      </p:cBhvr>
                                      <p:tavLst>
                                        <p:tav tm="0">
                                          <p:val>
                                            <p:fltVal val="0"/>
                                          </p:val>
                                        </p:tav>
                                        <p:tav tm="100000">
                                          <p:val>
                                            <p:strVal val="#ppt_h"/>
                                          </p:val>
                                        </p:tav>
                                      </p:tavLst>
                                    </p:anim>
                                    <p:anim calcmode="lin" valueType="num">
                                      <p:cBhvr>
                                        <p:cTn id="26" dur="1000" fill="hold"/>
                                        <p:tgtEl>
                                          <p:spTgt spid="2663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26635"/>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2530" name="Picture 2" descr="See full size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066800"/>
            <a:ext cx="5441950" cy="2514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6" descr="http://i.ehow.com/images/GlobalPhoto/Articles/4482224/branch-davidian-main_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3124200"/>
            <a:ext cx="5362575" cy="3429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1"/>
            <a:ext cx="9144000" cy="1108075"/>
          </a:xfrm>
          <a:prstGeom prst="rect">
            <a:avLst/>
          </a:prstGeom>
        </p:spPr>
        <p:txBody>
          <a:bodyPr>
            <a:spAutoFit/>
          </a:bodyPr>
          <a:lstStyle/>
          <a:p>
            <a:pPr>
              <a:defRPr/>
            </a:pPr>
            <a:r>
              <a:rPr lang="en-US" sz="6600" b="1" dirty="0"/>
              <a:t>Branch Davidian Tragedy</a:t>
            </a:r>
          </a:p>
        </p:txBody>
      </p:sp>
      <p:sp>
        <p:nvSpPr>
          <p:cNvPr id="5" name="Rectangle 4"/>
          <p:cNvSpPr/>
          <p:nvPr/>
        </p:nvSpPr>
        <p:spPr>
          <a:xfrm>
            <a:off x="7239000" y="1066800"/>
            <a:ext cx="3429000" cy="1816100"/>
          </a:xfrm>
          <a:prstGeom prst="rect">
            <a:avLst/>
          </a:prstGeom>
        </p:spPr>
        <p:txBody>
          <a:bodyPr>
            <a:spAutoFit/>
          </a:bodyPr>
          <a:lstStyle/>
          <a:p>
            <a:pPr algn="l">
              <a:defRPr/>
            </a:pPr>
            <a:r>
              <a:rPr lang="en-US" sz="2800" b="1" dirty="0">
                <a:cs typeface="Times New Roman" pitchFamily="18" charset="0"/>
              </a:rPr>
              <a:t>Negotiations between Koresh and the cult and the FBI went on for 51 days</a:t>
            </a:r>
          </a:p>
        </p:txBody>
      </p:sp>
      <p:sp>
        <p:nvSpPr>
          <p:cNvPr id="6" name="Rectangle 5"/>
          <p:cNvSpPr/>
          <p:nvPr/>
        </p:nvSpPr>
        <p:spPr>
          <a:xfrm>
            <a:off x="1524000" y="3810001"/>
            <a:ext cx="3429000" cy="3108543"/>
          </a:xfrm>
          <a:prstGeom prst="rect">
            <a:avLst/>
          </a:prstGeom>
        </p:spPr>
        <p:txBody>
          <a:bodyPr>
            <a:spAutoFit/>
          </a:bodyPr>
          <a:lstStyle/>
          <a:p>
            <a:pPr algn="r">
              <a:defRPr/>
            </a:pPr>
            <a:r>
              <a:rPr lang="en-US" sz="2800" b="1" dirty="0">
                <a:cs typeface="Times New Roman" pitchFamily="18" charset="0"/>
              </a:rPr>
              <a:t>The siege ended on April 19 when a fire burned the compound to the ground, killing 76 people, including 20 children</a:t>
            </a:r>
          </a:p>
        </p:txBody>
      </p:sp>
    </p:spTree>
    <p:extLst>
      <p:ext uri="{BB962C8B-B14F-4D97-AF65-F5344CB8AC3E}">
        <p14:creationId xmlns:p14="http://schemas.microsoft.com/office/powerpoint/2010/main" val="1850231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from="(-#ppt_w/2)" to="(#ppt_x)" calcmode="lin" valueType="num">
                                      <p:cBhvr>
                                        <p:cTn id="7" dur="600" fill="hold">
                                          <p:stCondLst>
                                            <p:cond delay="0"/>
                                          </p:stCondLst>
                                        </p:cTn>
                                        <p:tgtEl>
                                          <p:spTgt spid="22530"/>
                                        </p:tgtEl>
                                        <p:attrNameLst>
                                          <p:attrName>ppt_x</p:attrName>
                                        </p:attrNameLst>
                                      </p:cBhvr>
                                    </p:anim>
                                    <p:anim from="0" to="-1.0" calcmode="lin" valueType="num">
                                      <p:cBhvr>
                                        <p:cTn id="8" dur="200" decel="50000" autoRev="1" fill="hold">
                                          <p:stCondLst>
                                            <p:cond delay="600"/>
                                          </p:stCondLst>
                                        </p:cTn>
                                        <p:tgtEl>
                                          <p:spTgt spid="22530"/>
                                        </p:tgtEl>
                                        <p:attrNameLst>
                                          <p:attrName>xshear</p:attrName>
                                        </p:attrNameLst>
                                      </p:cBhvr>
                                    </p:anim>
                                    <p:animScale>
                                      <p:cBhvr>
                                        <p:cTn id="9" dur="200" decel="100000" autoRev="1" fill="hold">
                                          <p:stCondLst>
                                            <p:cond delay="600"/>
                                          </p:stCondLst>
                                        </p:cTn>
                                        <p:tgtEl>
                                          <p:spTgt spid="22530"/>
                                        </p:tgtEl>
                                      </p:cBhvr>
                                      <p:from x="100000" y="100000"/>
                                      <p:to x="80000" y="100000"/>
                                    </p:animScale>
                                    <p:anim by="(#ppt_h/3+#ppt_w*0.1)" calcmode="lin" valueType="num">
                                      <p:cBhvr additive="sum">
                                        <p:cTn id="10" dur="200" decel="100000" autoRev="1" fill="hold">
                                          <p:stCondLst>
                                            <p:cond delay="600"/>
                                          </p:stCondLst>
                                        </p:cTn>
                                        <p:tgtEl>
                                          <p:spTgt spid="22530"/>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from="(-#ppt_w/2)" to="(#ppt_x)" calcmode="lin" valueType="num">
                                      <p:cBhvr>
                                        <p:cTn id="13" dur="600" fill="hold">
                                          <p:stCondLst>
                                            <p:cond delay="0"/>
                                          </p:stCondLst>
                                        </p:cTn>
                                        <p:tgtEl>
                                          <p:spTgt spid="5"/>
                                        </p:tgtEl>
                                        <p:attrNameLst>
                                          <p:attrName>ppt_x</p:attrName>
                                        </p:attrNameLst>
                                      </p:cBhvr>
                                    </p:anim>
                                    <p:anim from="0" to="-1.0" calcmode="lin" valueType="num">
                                      <p:cBhvr>
                                        <p:cTn id="14" dur="200" decel="50000" autoRev="1" fill="hold">
                                          <p:stCondLst>
                                            <p:cond delay="600"/>
                                          </p:stCondLst>
                                        </p:cTn>
                                        <p:tgtEl>
                                          <p:spTgt spid="5"/>
                                        </p:tgtEl>
                                        <p:attrNameLst>
                                          <p:attrName>xshear</p:attrName>
                                        </p:attrNameLst>
                                      </p:cBhvr>
                                    </p:anim>
                                    <p:animScale>
                                      <p:cBhvr>
                                        <p:cTn id="15" dur="200" decel="100000" autoRev="1" fill="hold">
                                          <p:stCondLst>
                                            <p:cond delay="600"/>
                                          </p:stCondLst>
                                        </p:cTn>
                                        <p:tgtEl>
                                          <p:spTgt spid="5"/>
                                        </p:tgtEl>
                                      </p:cBhvr>
                                      <p:from x="100000" y="100000"/>
                                      <p:to x="80000" y="100000"/>
                                    </p:animScale>
                                    <p:anim by="(#ppt_h/3+#ppt_w*0.1)" calcmode="lin" valueType="num">
                                      <p:cBhvr additive="sum">
                                        <p:cTn id="16" dur="200" decel="100000" autoRev="1" fill="hold">
                                          <p:stCondLst>
                                            <p:cond delay="600"/>
                                          </p:stCondLst>
                                        </p:cTn>
                                        <p:tgtEl>
                                          <p:spTgt spid="5"/>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4" presetClass="entr" presetSubtype="0" fill="hold" nodeType="clickEffect">
                                  <p:stCondLst>
                                    <p:cond delay="0"/>
                                  </p:stCondLst>
                                  <p:childTnLst>
                                    <p:set>
                                      <p:cBhvr>
                                        <p:cTn id="20" dur="1" fill="hold">
                                          <p:stCondLst>
                                            <p:cond delay="0"/>
                                          </p:stCondLst>
                                        </p:cTn>
                                        <p:tgtEl>
                                          <p:spTgt spid="22531"/>
                                        </p:tgtEl>
                                        <p:attrNameLst>
                                          <p:attrName>style.visibility</p:attrName>
                                        </p:attrNameLst>
                                      </p:cBhvr>
                                      <p:to>
                                        <p:strVal val="visible"/>
                                      </p:to>
                                    </p:set>
                                    <p:anim from="(-#ppt_w/2)" to="(#ppt_x)" calcmode="lin" valueType="num">
                                      <p:cBhvr>
                                        <p:cTn id="21" dur="600" fill="hold">
                                          <p:stCondLst>
                                            <p:cond delay="0"/>
                                          </p:stCondLst>
                                        </p:cTn>
                                        <p:tgtEl>
                                          <p:spTgt spid="22531"/>
                                        </p:tgtEl>
                                        <p:attrNameLst>
                                          <p:attrName>ppt_x</p:attrName>
                                        </p:attrNameLst>
                                      </p:cBhvr>
                                    </p:anim>
                                    <p:anim from="0" to="-1.0" calcmode="lin" valueType="num">
                                      <p:cBhvr>
                                        <p:cTn id="22" dur="200" decel="50000" autoRev="1" fill="hold">
                                          <p:stCondLst>
                                            <p:cond delay="600"/>
                                          </p:stCondLst>
                                        </p:cTn>
                                        <p:tgtEl>
                                          <p:spTgt spid="22531"/>
                                        </p:tgtEl>
                                        <p:attrNameLst>
                                          <p:attrName>xshear</p:attrName>
                                        </p:attrNameLst>
                                      </p:cBhvr>
                                    </p:anim>
                                    <p:animScale>
                                      <p:cBhvr>
                                        <p:cTn id="23" dur="200" decel="100000" autoRev="1" fill="hold">
                                          <p:stCondLst>
                                            <p:cond delay="600"/>
                                          </p:stCondLst>
                                        </p:cTn>
                                        <p:tgtEl>
                                          <p:spTgt spid="22531"/>
                                        </p:tgtEl>
                                      </p:cBhvr>
                                      <p:from x="100000" y="100000"/>
                                      <p:to x="80000" y="100000"/>
                                    </p:animScale>
                                    <p:anim by="(#ppt_h/3+#ppt_w*0.1)" calcmode="lin" valueType="num">
                                      <p:cBhvr additive="sum">
                                        <p:cTn id="24" dur="200" decel="100000" autoRev="1" fill="hold">
                                          <p:stCondLst>
                                            <p:cond delay="600"/>
                                          </p:stCondLst>
                                        </p:cTn>
                                        <p:tgtEl>
                                          <p:spTgt spid="22531"/>
                                        </p:tgtEl>
                                        <p:attrNameLst>
                                          <p:attrName>ppt_x</p:attrName>
                                        </p:attrNameLst>
                                      </p:cBhvr>
                                    </p:anim>
                                  </p:childTnLst>
                                </p:cTn>
                              </p:par>
                              <p:par>
                                <p:cTn id="25" presetID="34"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from="(-#ppt_w/2)" to="(#ppt_x)" calcmode="lin" valueType="num">
                                      <p:cBhvr>
                                        <p:cTn id="27" dur="600" fill="hold">
                                          <p:stCondLst>
                                            <p:cond delay="0"/>
                                          </p:stCondLst>
                                        </p:cTn>
                                        <p:tgtEl>
                                          <p:spTgt spid="6"/>
                                        </p:tgtEl>
                                        <p:attrNameLst>
                                          <p:attrName>ppt_x</p:attrName>
                                        </p:attrNameLst>
                                      </p:cBhvr>
                                    </p:anim>
                                    <p:anim from="0" to="-1.0" calcmode="lin" valueType="num">
                                      <p:cBhvr>
                                        <p:cTn id="28" dur="200" decel="50000" autoRev="1" fill="hold">
                                          <p:stCondLst>
                                            <p:cond delay="600"/>
                                          </p:stCondLst>
                                        </p:cTn>
                                        <p:tgtEl>
                                          <p:spTgt spid="6"/>
                                        </p:tgtEl>
                                        <p:attrNameLst>
                                          <p:attrName>xshear</p:attrName>
                                        </p:attrNameLst>
                                      </p:cBhvr>
                                    </p:anim>
                                    <p:animScale>
                                      <p:cBhvr>
                                        <p:cTn id="29" dur="200" decel="100000" autoRev="1" fill="hold">
                                          <p:stCondLst>
                                            <p:cond delay="600"/>
                                          </p:stCondLst>
                                        </p:cTn>
                                        <p:tgtEl>
                                          <p:spTgt spid="6"/>
                                        </p:tgtEl>
                                      </p:cBhvr>
                                      <p:from x="100000" y="100000"/>
                                      <p:to x="80000" y="100000"/>
                                    </p:animScale>
                                    <p:anim by="(#ppt_h/3+#ppt_w*0.1)" calcmode="lin" valueType="num">
                                      <p:cBhvr additive="sum">
                                        <p:cTn id="3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2"/>
          <p:cNvSpPr>
            <a:spLocks noChangeArrowheads="1"/>
          </p:cNvSpPr>
          <p:nvPr/>
        </p:nvSpPr>
        <p:spPr bwMode="auto">
          <a:xfrm>
            <a:off x="1752600" y="5287964"/>
            <a:ext cx="8686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r>
              <a:rPr lang="en-US" altLang="en-US" sz="3200" u="none">
                <a:solidFill>
                  <a:schemeClr val="bg1"/>
                </a:solidFill>
                <a:latin typeface="Impact" panose="020B0806030902050204" pitchFamily="34" charset="0"/>
              </a:rPr>
              <a:t>The incidents at Ruby Ridge and Waco fueled a hatred of the government by right-wing radicals and the widening of the militia movement</a:t>
            </a:r>
          </a:p>
        </p:txBody>
      </p:sp>
      <p:sp>
        <p:nvSpPr>
          <p:cNvPr id="4" name="Rectangle 3"/>
          <p:cNvSpPr/>
          <p:nvPr/>
        </p:nvSpPr>
        <p:spPr>
          <a:xfrm>
            <a:off x="5257800" y="1"/>
            <a:ext cx="5410200" cy="2124075"/>
          </a:xfrm>
          <a:prstGeom prst="rect">
            <a:avLst/>
          </a:prstGeom>
        </p:spPr>
        <p:txBody>
          <a:bodyPr>
            <a:spAutoFit/>
          </a:bodyPr>
          <a:lstStyle/>
          <a:p>
            <a:pPr>
              <a:defRPr/>
            </a:pPr>
            <a:r>
              <a:rPr lang="en-US" sz="6600" dirty="0">
                <a:solidFill>
                  <a:schemeClr val="bg1"/>
                </a:solidFill>
                <a:effectLst>
                  <a:outerShdw blurRad="38100" dist="38100" dir="2700000" algn="tl">
                    <a:srgbClr val="000000">
                      <a:alpha val="43137"/>
                    </a:srgbClr>
                  </a:outerShdw>
                </a:effectLst>
                <a:latin typeface="Impact" pitchFamily="34" charset="0"/>
              </a:rPr>
              <a:t>The Militia Movement</a:t>
            </a:r>
            <a:endParaRPr lang="en-US" sz="6600"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5236184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32770" name="Picture 2" descr="http://theshamelist.files.wordpress.com/2008/10/730809saturday-night-fever-post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2667000" cy="3352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7587" name="Picture 4" descr="http://www.maniacworld.com/have-a-nice-d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025" y="152400"/>
            <a:ext cx="927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0" y="1"/>
            <a:ext cx="80772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70s</a:t>
            </a:r>
          </a:p>
        </p:txBody>
      </p:sp>
      <p:pic>
        <p:nvPicPr>
          <p:cNvPr id="32774" name="Picture 6" descr="http://pics.blameitonthevoices.com/022009/pet_ro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105400"/>
            <a:ext cx="2667000" cy="1346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80" name="Picture 12" descr="http://www.scavengeinc.com/images/legavenue/hippie-top-and-bell-bottom-pants.jpg"/>
          <p:cNvPicPr>
            <a:picLocks noChangeAspect="1" noChangeArrowheads="1"/>
          </p:cNvPicPr>
          <p:nvPr/>
        </p:nvPicPr>
        <p:blipFill>
          <a:blip r:embed="rId6">
            <a:extLst>
              <a:ext uri="{28A0092B-C50C-407E-A947-70E740481C1C}">
                <a14:useLocalDpi xmlns:a14="http://schemas.microsoft.com/office/drawing/2010/main" val="0"/>
              </a:ext>
            </a:extLst>
          </a:blip>
          <a:srcRect l="28241" t="3317" r="29167" b="386"/>
          <a:stretch>
            <a:fillRect/>
          </a:stretch>
        </p:blipFill>
        <p:spPr bwMode="auto">
          <a:xfrm>
            <a:off x="4648200" y="1219200"/>
            <a:ext cx="2133600" cy="5257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953001" y="6457950"/>
            <a:ext cx="1400175"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Bellbottoms</a:t>
            </a:r>
          </a:p>
        </p:txBody>
      </p:sp>
      <p:sp>
        <p:nvSpPr>
          <p:cNvPr id="12" name="Rectangle 11"/>
          <p:cNvSpPr/>
          <p:nvPr/>
        </p:nvSpPr>
        <p:spPr>
          <a:xfrm>
            <a:off x="12977813" y="5486400"/>
            <a:ext cx="185737" cy="369888"/>
          </a:xfrm>
          <a:prstGeom prst="rect">
            <a:avLst/>
          </a:prstGeom>
        </p:spPr>
        <p:txBody>
          <a:bodyPr wrap="none">
            <a:spAutoFit/>
          </a:bodyPr>
          <a:lstStyle/>
          <a:p>
            <a:pPr algn="ctr">
              <a:defRPr/>
            </a:pPr>
            <a:endParaRPr lang="en-US" b="1" dirty="0">
              <a:effectLst>
                <a:outerShdw blurRad="38100" dist="38100" dir="2700000" algn="tl">
                  <a:srgbClr val="000000">
                    <a:alpha val="43137"/>
                  </a:srgbClr>
                </a:outerShdw>
              </a:effectLst>
              <a:latin typeface="Arial Narrow" pitchFamily="34" charset="0"/>
            </a:endParaRPr>
          </a:p>
        </p:txBody>
      </p:sp>
      <p:pic>
        <p:nvPicPr>
          <p:cNvPr id="18445" name="Picture 13" descr="http://sanantoniohams.org/blog/wp-content/uploads/2009/08/cb_radio_gu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219200"/>
            <a:ext cx="3429000" cy="2667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8153401" y="3886200"/>
            <a:ext cx="1247775"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CB Radios</a:t>
            </a:r>
          </a:p>
        </p:txBody>
      </p:sp>
      <p:sp>
        <p:nvSpPr>
          <p:cNvPr id="14" name="Rectangle 13"/>
          <p:cNvSpPr/>
          <p:nvPr/>
        </p:nvSpPr>
        <p:spPr>
          <a:xfrm>
            <a:off x="8139113" y="6488113"/>
            <a:ext cx="1001712"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Jogging</a:t>
            </a:r>
          </a:p>
        </p:txBody>
      </p:sp>
      <p:sp>
        <p:nvSpPr>
          <p:cNvPr id="15" name="Rectangle 14"/>
          <p:cNvSpPr/>
          <p:nvPr/>
        </p:nvSpPr>
        <p:spPr>
          <a:xfrm>
            <a:off x="2476500" y="6488113"/>
            <a:ext cx="1201738"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Pet Rocks</a:t>
            </a:r>
          </a:p>
        </p:txBody>
      </p:sp>
      <p:sp>
        <p:nvSpPr>
          <p:cNvPr id="16" name="Rectangle 15"/>
          <p:cNvSpPr/>
          <p:nvPr/>
        </p:nvSpPr>
        <p:spPr>
          <a:xfrm>
            <a:off x="2698750" y="4648200"/>
            <a:ext cx="757238" cy="400050"/>
          </a:xfrm>
          <a:prstGeom prst="rect">
            <a:avLst/>
          </a:prstGeom>
        </p:spPr>
        <p:txBody>
          <a:bodyPr wrap="none">
            <a:spAutoFit/>
          </a:bodyPr>
          <a:lstStyle/>
          <a:p>
            <a:pPr algn="ctr">
              <a:defRPr/>
            </a:pPr>
            <a:r>
              <a:rPr lang="en-US" sz="2000" b="1" dirty="0">
                <a:effectLst>
                  <a:outerShdw blurRad="38100" dist="38100" dir="2700000" algn="tl">
                    <a:srgbClr val="000000">
                      <a:alpha val="43137"/>
                    </a:srgbClr>
                  </a:outerShdw>
                </a:effectLst>
                <a:latin typeface="Arial Narrow" pitchFamily="34" charset="0"/>
              </a:rPr>
              <a:t>Disco</a:t>
            </a:r>
          </a:p>
        </p:txBody>
      </p:sp>
      <p:pic>
        <p:nvPicPr>
          <p:cNvPr id="18447" name="Picture 15" descr="http://www.foxnews.com/photoessay/photoessay_6347_images/0122091048_M_Carter_Jogging_4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419600"/>
            <a:ext cx="3352800" cy="203835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9220200" y="1676400"/>
            <a:ext cx="914400" cy="369888"/>
          </a:xfrm>
          <a:prstGeom prst="rect">
            <a:avLst/>
          </a:prstGeom>
          <a:solidFill>
            <a:srgbClr val="FFFF99"/>
          </a:solidFill>
        </p:spPr>
        <p:txBody>
          <a:bodyPr>
            <a:spAutoFit/>
          </a:bodyPr>
          <a:lstStyle/>
          <a:p>
            <a:pPr algn="ctr">
              <a:defRPr/>
            </a:pPr>
            <a:r>
              <a:rPr lang="en-US" b="1" dirty="0">
                <a:solidFill>
                  <a:srgbClr val="FFFFCC"/>
                </a:solidFill>
                <a:effectLst>
                  <a:outerShdw blurRad="38100" dist="38100" dir="2700000" algn="tl">
                    <a:srgbClr val="000000">
                      <a:alpha val="43137"/>
                    </a:srgbClr>
                  </a:outerShdw>
                </a:effectLst>
                <a:latin typeface="Arial Narrow" pitchFamily="34" charset="0"/>
              </a:rPr>
              <a:t>               </a:t>
            </a:r>
          </a:p>
        </p:txBody>
      </p:sp>
    </p:spTree>
    <p:extLst>
      <p:ext uri="{BB962C8B-B14F-4D97-AF65-F5344CB8AC3E}">
        <p14:creationId xmlns:p14="http://schemas.microsoft.com/office/powerpoint/2010/main" val="3857669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dissolve">
                                      <p:cBhvr>
                                        <p:cTn id="7" dur="1000"/>
                                        <p:tgtEl>
                                          <p:spTgt spid="327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nodeType="clickEffect">
                                  <p:stCondLst>
                                    <p:cond delay="0"/>
                                  </p:stCondLst>
                                  <p:childTnLst>
                                    <p:set>
                                      <p:cBhvr>
                                        <p:cTn id="14" dur="1" fill="hold">
                                          <p:stCondLst>
                                            <p:cond delay="0"/>
                                          </p:stCondLst>
                                        </p:cTn>
                                        <p:tgtEl>
                                          <p:spTgt spid="32770"/>
                                        </p:tgtEl>
                                        <p:attrNameLst>
                                          <p:attrName>style.visibility</p:attrName>
                                        </p:attrNameLst>
                                      </p:cBhvr>
                                      <p:to>
                                        <p:strVal val="visible"/>
                                      </p:to>
                                    </p:set>
                                    <p:animEffect transition="in" filter="fade">
                                      <p:cBhvr>
                                        <p:cTn id="15" dur="1000"/>
                                        <p:tgtEl>
                                          <p:spTgt spid="32770"/>
                                        </p:tgtEl>
                                      </p:cBhvr>
                                    </p:animEffect>
                                    <p:anim calcmode="lin" valueType="num">
                                      <p:cBhvr>
                                        <p:cTn id="16" dur="1000" fill="hold"/>
                                        <p:tgtEl>
                                          <p:spTgt spid="32770"/>
                                        </p:tgtEl>
                                        <p:attrNameLst>
                                          <p:attrName>ppt_x</p:attrName>
                                        </p:attrNameLst>
                                      </p:cBhvr>
                                      <p:tavLst>
                                        <p:tav tm="0">
                                          <p:val>
                                            <p:strVal val="#ppt_x"/>
                                          </p:val>
                                        </p:tav>
                                        <p:tav tm="100000">
                                          <p:val>
                                            <p:strVal val="#ppt_x"/>
                                          </p:val>
                                        </p:tav>
                                      </p:tavLst>
                                    </p:anim>
                                    <p:anim calcmode="lin" valueType="num">
                                      <p:cBhvr>
                                        <p:cTn id="17" dur="1000" fill="hold"/>
                                        <p:tgtEl>
                                          <p:spTgt spid="3277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fade">
                                      <p:cBhvr>
                                        <p:cTn id="27" dur="1000"/>
                                        <p:tgtEl>
                                          <p:spTgt spid="32774"/>
                                        </p:tgtEl>
                                      </p:cBhvr>
                                    </p:animEffect>
                                    <p:anim calcmode="lin" valueType="num">
                                      <p:cBhvr>
                                        <p:cTn id="28" dur="1000" fill="hold"/>
                                        <p:tgtEl>
                                          <p:spTgt spid="32774"/>
                                        </p:tgtEl>
                                        <p:attrNameLst>
                                          <p:attrName>ppt_x</p:attrName>
                                        </p:attrNameLst>
                                      </p:cBhvr>
                                      <p:tavLst>
                                        <p:tav tm="0">
                                          <p:val>
                                            <p:strVal val="#ppt_x"/>
                                          </p:val>
                                        </p:tav>
                                        <p:tav tm="100000">
                                          <p:val>
                                            <p:strVal val="#ppt_x"/>
                                          </p:val>
                                        </p:tav>
                                      </p:tavLst>
                                    </p:anim>
                                    <p:anim calcmode="lin" valueType="num">
                                      <p:cBhvr>
                                        <p:cTn id="29" dur="900" decel="100000" fill="hold"/>
                                        <p:tgtEl>
                                          <p:spTgt spid="3277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2774"/>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4" presetClass="entr" presetSubtype="0" fill="hold" nodeType="clickEffect">
                                  <p:stCondLst>
                                    <p:cond delay="0"/>
                                  </p:stCondLst>
                                  <p:childTnLst>
                                    <p:set>
                                      <p:cBhvr>
                                        <p:cTn id="40" dur="1" fill="hold">
                                          <p:stCondLst>
                                            <p:cond delay="0"/>
                                          </p:stCondLst>
                                        </p:cTn>
                                        <p:tgtEl>
                                          <p:spTgt spid="18445"/>
                                        </p:tgtEl>
                                        <p:attrNameLst>
                                          <p:attrName>style.visibility</p:attrName>
                                        </p:attrNameLst>
                                      </p:cBhvr>
                                      <p:to>
                                        <p:strVal val="visible"/>
                                      </p:to>
                                    </p:set>
                                    <p:anim from="(-#ppt_w/2)" to="(#ppt_x)" calcmode="lin" valueType="num">
                                      <p:cBhvr>
                                        <p:cTn id="41" dur="600" fill="hold">
                                          <p:stCondLst>
                                            <p:cond delay="0"/>
                                          </p:stCondLst>
                                        </p:cTn>
                                        <p:tgtEl>
                                          <p:spTgt spid="18445"/>
                                        </p:tgtEl>
                                        <p:attrNameLst>
                                          <p:attrName>ppt_x</p:attrName>
                                        </p:attrNameLst>
                                      </p:cBhvr>
                                    </p:anim>
                                    <p:anim from="0" to="-1.0" calcmode="lin" valueType="num">
                                      <p:cBhvr>
                                        <p:cTn id="42" dur="200" decel="50000" autoRev="1" fill="hold">
                                          <p:stCondLst>
                                            <p:cond delay="600"/>
                                          </p:stCondLst>
                                        </p:cTn>
                                        <p:tgtEl>
                                          <p:spTgt spid="18445"/>
                                        </p:tgtEl>
                                        <p:attrNameLst>
                                          <p:attrName>xshear</p:attrName>
                                        </p:attrNameLst>
                                      </p:cBhvr>
                                    </p:anim>
                                    <p:animScale>
                                      <p:cBhvr>
                                        <p:cTn id="43" dur="200" decel="100000" autoRev="1" fill="hold">
                                          <p:stCondLst>
                                            <p:cond delay="600"/>
                                          </p:stCondLst>
                                        </p:cTn>
                                        <p:tgtEl>
                                          <p:spTgt spid="18445"/>
                                        </p:tgtEl>
                                      </p:cBhvr>
                                      <p:from x="100000" y="100000"/>
                                      <p:to x="80000" y="100000"/>
                                    </p:animScale>
                                    <p:anim by="(#ppt_h/3+#ppt_w*0.1)" calcmode="lin" valueType="num">
                                      <p:cBhvr additive="sum">
                                        <p:cTn id="44" dur="200" decel="100000" autoRev="1" fill="hold">
                                          <p:stCondLst>
                                            <p:cond delay="600"/>
                                          </p:stCondLst>
                                        </p:cTn>
                                        <p:tgtEl>
                                          <p:spTgt spid="18445"/>
                                        </p:tgtEl>
                                        <p:attrNameLst>
                                          <p:attrName>ppt_x</p:attrName>
                                        </p:attrNameLst>
                                      </p:cBhvr>
                                    </p:anim>
                                  </p:childTnLst>
                                </p:cTn>
                              </p:par>
                              <p:par>
                                <p:cTn id="45" presetID="34"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from="(-#ppt_w/2)" to="(#ppt_x)" calcmode="lin" valueType="num">
                                      <p:cBhvr>
                                        <p:cTn id="47" dur="600" fill="hold">
                                          <p:stCondLst>
                                            <p:cond delay="0"/>
                                          </p:stCondLst>
                                        </p:cTn>
                                        <p:tgtEl>
                                          <p:spTgt spid="13"/>
                                        </p:tgtEl>
                                        <p:attrNameLst>
                                          <p:attrName>ppt_x</p:attrName>
                                        </p:attrNameLst>
                                      </p:cBhvr>
                                    </p:anim>
                                    <p:anim from="0" to="-1.0" calcmode="lin" valueType="num">
                                      <p:cBhvr>
                                        <p:cTn id="48" dur="200" decel="50000" autoRev="1" fill="hold">
                                          <p:stCondLst>
                                            <p:cond delay="600"/>
                                          </p:stCondLst>
                                        </p:cTn>
                                        <p:tgtEl>
                                          <p:spTgt spid="13"/>
                                        </p:tgtEl>
                                        <p:attrNameLst>
                                          <p:attrName>xshear</p:attrName>
                                        </p:attrNameLst>
                                      </p:cBhvr>
                                    </p:anim>
                                    <p:animScale>
                                      <p:cBhvr>
                                        <p:cTn id="49" dur="200" decel="100000" autoRev="1" fill="hold">
                                          <p:stCondLst>
                                            <p:cond delay="600"/>
                                          </p:stCondLst>
                                        </p:cTn>
                                        <p:tgtEl>
                                          <p:spTgt spid="13"/>
                                        </p:tgtEl>
                                      </p:cBhvr>
                                      <p:from x="100000" y="100000"/>
                                      <p:to x="80000" y="100000"/>
                                    </p:animScale>
                                    <p:anim by="(#ppt_h/3+#ppt_w*0.1)" calcmode="lin" valueType="num">
                                      <p:cBhvr additive="sum">
                                        <p:cTn id="50" dur="200" decel="100000" autoRev="1" fill="hold">
                                          <p:stCondLst>
                                            <p:cond delay="600"/>
                                          </p:stCondLst>
                                        </p:cTn>
                                        <p:tgtEl>
                                          <p:spTgt spid="13"/>
                                        </p:tgtEl>
                                        <p:attrNameLst>
                                          <p:attrName>ppt_x</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1000"/>
                                        <p:tgtEl>
                                          <p:spTgt spid="14"/>
                                        </p:tgtEl>
                                      </p:cBhvr>
                                    </p:animEffect>
                                  </p:childTnLst>
                                </p:cTn>
                              </p:par>
                              <p:par>
                                <p:cTn id="56" presetID="9" presetClass="entr" presetSubtype="0" fill="hold" nodeType="withEffect">
                                  <p:stCondLst>
                                    <p:cond delay="0"/>
                                  </p:stCondLst>
                                  <p:childTnLst>
                                    <p:set>
                                      <p:cBhvr>
                                        <p:cTn id="57" dur="1" fill="hold">
                                          <p:stCondLst>
                                            <p:cond delay="0"/>
                                          </p:stCondLst>
                                        </p:cTn>
                                        <p:tgtEl>
                                          <p:spTgt spid="18447"/>
                                        </p:tgtEl>
                                        <p:attrNameLst>
                                          <p:attrName>style.visibility</p:attrName>
                                        </p:attrNameLst>
                                      </p:cBhvr>
                                      <p:to>
                                        <p:strVal val="visible"/>
                                      </p:to>
                                    </p:set>
                                    <p:animEffect transition="in" filter="dissolve">
                                      <p:cBhvr>
                                        <p:cTn id="58" dur="1000"/>
                                        <p:tgtEl>
                                          <p:spTgt spid="18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77826" name="Picture 2" descr="http://liregionaloffice.com/images/wt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715000" cy="3276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7" name="Picture 4" descr="http://911review.com/precedent/decade/imgs/wtc_93_da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648200"/>
            <a:ext cx="2781300" cy="1981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8" name="Picture 6" descr="http://img.timeinc.net/time/80days/images/9302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2895600"/>
            <a:ext cx="2600325" cy="37528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0"/>
            <a:ext cx="9829800" cy="1016000"/>
          </a:xfrm>
          <a:prstGeom prst="rect">
            <a:avLst/>
          </a:prstGeom>
        </p:spPr>
        <p:txBody>
          <a:bodyPr>
            <a:spAutoFit/>
          </a:bodyPr>
          <a:lstStyle/>
          <a:p>
            <a:pPr>
              <a:defRPr/>
            </a:pPr>
            <a:r>
              <a:rPr lang="en-US" sz="6000" dirty="0">
                <a:effectLst>
                  <a:outerShdw blurRad="38100" dist="38100" dir="2700000" algn="tl">
                    <a:srgbClr val="000000">
                      <a:alpha val="43137"/>
                    </a:srgbClr>
                  </a:outerShdw>
                </a:effectLst>
                <a:latin typeface="Impact" pitchFamily="34" charset="0"/>
              </a:rPr>
              <a:t>World Trade Center bombed</a:t>
            </a:r>
          </a:p>
        </p:txBody>
      </p:sp>
      <p:sp>
        <p:nvSpPr>
          <p:cNvPr id="6" name="Rectangle 5"/>
          <p:cNvSpPr/>
          <p:nvPr/>
        </p:nvSpPr>
        <p:spPr>
          <a:xfrm>
            <a:off x="7696200" y="990600"/>
            <a:ext cx="2971800" cy="1816100"/>
          </a:xfrm>
          <a:prstGeom prst="rect">
            <a:avLst/>
          </a:prstGeom>
        </p:spPr>
        <p:txBody>
          <a:bodyPr>
            <a:spAutoFit/>
          </a:bodyPr>
          <a:lstStyle/>
          <a:p>
            <a:pPr>
              <a:defRPr/>
            </a:pPr>
            <a:r>
              <a:rPr lang="en-US" sz="2800" b="1" dirty="0">
                <a:latin typeface="Times New Roman" pitchFamily="18" charset="0"/>
                <a:cs typeface="Times New Roman" pitchFamily="18" charset="0"/>
              </a:rPr>
              <a:t>In 1993, terrorist place a car bomb in the basement of the WTC in NYC</a:t>
            </a:r>
          </a:p>
        </p:txBody>
      </p:sp>
      <p:sp>
        <p:nvSpPr>
          <p:cNvPr id="7" name="Rectangle 6"/>
          <p:cNvSpPr/>
          <p:nvPr/>
        </p:nvSpPr>
        <p:spPr>
          <a:xfrm>
            <a:off x="4648200" y="4419601"/>
            <a:ext cx="3124200" cy="2492375"/>
          </a:xfrm>
          <a:prstGeom prst="rect">
            <a:avLst/>
          </a:prstGeom>
        </p:spPr>
        <p:txBody>
          <a:bodyPr>
            <a:spAutoFit/>
          </a:bodyPr>
          <a:lstStyle/>
          <a:p>
            <a:pPr>
              <a:defRPr/>
            </a:pPr>
            <a:r>
              <a:rPr lang="en-US" sz="2600" b="1" dirty="0">
                <a:latin typeface="Times New Roman" pitchFamily="18" charset="0"/>
                <a:cs typeface="Times New Roman" pitchFamily="18" charset="0"/>
              </a:rPr>
              <a:t>The attack was the work of radical Muslim terrorists who hated the U.S. because of its support of Israel</a:t>
            </a:r>
          </a:p>
        </p:txBody>
      </p:sp>
    </p:spTree>
    <p:extLst>
      <p:ext uri="{BB962C8B-B14F-4D97-AF65-F5344CB8AC3E}">
        <p14:creationId xmlns:p14="http://schemas.microsoft.com/office/powerpoint/2010/main" val="2161434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3554" name="Picture 4" descr="http://911review.com/precedent/decade/imgs/murrahbldg.jpg"/>
          <p:cNvPicPr>
            <a:picLocks noChangeAspect="1" noChangeArrowheads="1"/>
          </p:cNvPicPr>
          <p:nvPr/>
        </p:nvPicPr>
        <p:blipFill>
          <a:blip r:embed="rId3">
            <a:extLst>
              <a:ext uri="{28A0092B-C50C-407E-A947-70E740481C1C}">
                <a14:useLocalDpi xmlns:a14="http://schemas.microsoft.com/office/drawing/2010/main" val="0"/>
              </a:ext>
            </a:extLst>
          </a:blip>
          <a:srcRect b="1538"/>
          <a:stretch>
            <a:fillRect/>
          </a:stretch>
        </p:blipFill>
        <p:spPr bwMode="auto">
          <a:xfrm>
            <a:off x="4724400" y="1143000"/>
            <a:ext cx="5715000" cy="4191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86062" y="-23455"/>
            <a:ext cx="10828421" cy="1107996"/>
          </a:xfrm>
          <a:prstGeom prst="rect">
            <a:avLst/>
          </a:prstGeom>
        </p:spPr>
        <p:txBody>
          <a:bodyPr wrap="square">
            <a:spAutoFit/>
          </a:bodyPr>
          <a:lstStyle/>
          <a:p>
            <a:pPr>
              <a:defRPr/>
            </a:pPr>
            <a:r>
              <a:rPr lang="en-US" sz="6600" dirty="0"/>
              <a:t>Oklahoma City </a:t>
            </a:r>
            <a:r>
              <a:rPr lang="en-US" sz="6600" dirty="0" smtClean="0"/>
              <a:t>Bombing (1995)</a:t>
            </a:r>
            <a:endParaRPr lang="en-US" sz="6600" dirty="0"/>
          </a:p>
        </p:txBody>
      </p:sp>
      <p:pic>
        <p:nvPicPr>
          <p:cNvPr id="23556" name="Picture 6" descr="http://cache.eb.com/eb/image?id=71261&amp;rendTypeI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352800"/>
            <a:ext cx="2590800" cy="33337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1143001"/>
            <a:ext cx="3124200" cy="2092881"/>
          </a:xfrm>
          <a:prstGeom prst="rect">
            <a:avLst/>
          </a:prstGeom>
        </p:spPr>
        <p:txBody>
          <a:bodyPr>
            <a:spAutoFit/>
          </a:bodyPr>
          <a:lstStyle/>
          <a:p>
            <a:pPr algn="r">
              <a:defRPr/>
            </a:pPr>
            <a:r>
              <a:rPr lang="en-US" sz="2600" b="1" dirty="0">
                <a:cs typeface="Times New Roman" pitchFamily="18" charset="0"/>
              </a:rPr>
              <a:t>Gulf War vet Timothy McVeigh was upset with the federal government over the Waco Tragedy</a:t>
            </a:r>
          </a:p>
        </p:txBody>
      </p:sp>
      <p:sp>
        <p:nvSpPr>
          <p:cNvPr id="6" name="Rectangle 5"/>
          <p:cNvSpPr/>
          <p:nvPr/>
        </p:nvSpPr>
        <p:spPr>
          <a:xfrm>
            <a:off x="4419600" y="5334001"/>
            <a:ext cx="6248400" cy="1338828"/>
          </a:xfrm>
          <a:prstGeom prst="rect">
            <a:avLst/>
          </a:prstGeom>
        </p:spPr>
        <p:txBody>
          <a:bodyPr>
            <a:spAutoFit/>
          </a:bodyPr>
          <a:lstStyle/>
          <a:p>
            <a:pPr algn="l">
              <a:defRPr/>
            </a:pPr>
            <a:r>
              <a:rPr lang="en-US" sz="2700" b="1" dirty="0">
                <a:cs typeface="Times New Roman" pitchFamily="18" charset="0"/>
              </a:rPr>
              <a:t>McVeigh retaliated on the 2</a:t>
            </a:r>
            <a:r>
              <a:rPr lang="en-US" sz="2700" b="1" baseline="30000" dirty="0">
                <a:cs typeface="Times New Roman" pitchFamily="18" charset="0"/>
              </a:rPr>
              <a:t>nd</a:t>
            </a:r>
            <a:r>
              <a:rPr lang="en-US" sz="2700" b="1" dirty="0">
                <a:cs typeface="Times New Roman" pitchFamily="18" charset="0"/>
              </a:rPr>
              <a:t>  anniversary of the attacks (April 19) when he set off a truck bomb in front of the federal building</a:t>
            </a:r>
          </a:p>
        </p:txBody>
      </p:sp>
    </p:spTree>
    <p:extLst>
      <p:ext uri="{BB962C8B-B14F-4D97-AF65-F5344CB8AC3E}">
        <p14:creationId xmlns:p14="http://schemas.microsoft.com/office/powerpoint/2010/main" val="4218794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p:cTn id="12" dur="1000" fill="hold"/>
                                        <p:tgtEl>
                                          <p:spTgt spid="23556"/>
                                        </p:tgtEl>
                                        <p:attrNameLst>
                                          <p:attrName>ppt_w</p:attrName>
                                        </p:attrNameLst>
                                      </p:cBhvr>
                                      <p:tavLst>
                                        <p:tav tm="0">
                                          <p:val>
                                            <p:strVal val="#ppt_w*0.70"/>
                                          </p:val>
                                        </p:tav>
                                        <p:tav tm="100000">
                                          <p:val>
                                            <p:strVal val="#ppt_w"/>
                                          </p:val>
                                        </p:tav>
                                      </p:tavLst>
                                    </p:anim>
                                    <p:anim calcmode="lin" valueType="num">
                                      <p:cBhvr>
                                        <p:cTn id="13" dur="1000" fill="hold"/>
                                        <p:tgtEl>
                                          <p:spTgt spid="23556"/>
                                        </p:tgtEl>
                                        <p:attrNameLst>
                                          <p:attrName>ppt_h</p:attrName>
                                        </p:attrNameLst>
                                      </p:cBhvr>
                                      <p:tavLst>
                                        <p:tav tm="0">
                                          <p:val>
                                            <p:strVal val="#ppt_h"/>
                                          </p:val>
                                        </p:tav>
                                        <p:tav tm="100000">
                                          <p:val>
                                            <p:strVal val="#ppt_h"/>
                                          </p:val>
                                        </p:tav>
                                      </p:tavLst>
                                    </p:anim>
                                    <p:animEffect transition="in" filter="fade">
                                      <p:cBhvr>
                                        <p:cTn id="14" dur="1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anim calcmode="lin" valueType="num">
                                      <p:cBhvr>
                                        <p:cTn id="19" dur="1000" fill="hold"/>
                                        <p:tgtEl>
                                          <p:spTgt spid="23554"/>
                                        </p:tgtEl>
                                        <p:attrNameLst>
                                          <p:attrName>ppt_w</p:attrName>
                                        </p:attrNameLst>
                                      </p:cBhvr>
                                      <p:tavLst>
                                        <p:tav tm="0">
                                          <p:val>
                                            <p:strVal val="#ppt_w*0.70"/>
                                          </p:val>
                                        </p:tav>
                                        <p:tav tm="100000">
                                          <p:val>
                                            <p:strVal val="#ppt_w"/>
                                          </p:val>
                                        </p:tav>
                                      </p:tavLst>
                                    </p:anim>
                                    <p:anim calcmode="lin" valueType="num">
                                      <p:cBhvr>
                                        <p:cTn id="20" dur="1000" fill="hold"/>
                                        <p:tgtEl>
                                          <p:spTgt spid="23554"/>
                                        </p:tgtEl>
                                        <p:attrNameLst>
                                          <p:attrName>ppt_h</p:attrName>
                                        </p:attrNameLst>
                                      </p:cBhvr>
                                      <p:tavLst>
                                        <p:tav tm="0">
                                          <p:val>
                                            <p:strVal val="#ppt_h"/>
                                          </p:val>
                                        </p:tav>
                                        <p:tav tm="100000">
                                          <p:val>
                                            <p:strVal val="#ppt_h"/>
                                          </p:val>
                                        </p:tav>
                                      </p:tavLst>
                                    </p:anim>
                                    <p:animEffect transition="in" filter="fade">
                                      <p:cBhvr>
                                        <p:cTn id="21" dur="1000"/>
                                        <p:tgtEl>
                                          <p:spTgt spid="2355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52226" name="Picture 2" descr="http://ohs-image.ohiohistory.org/images/about/pr/ctm/1996.jpg"/>
          <p:cNvPicPr>
            <a:picLocks noChangeAspect="1" noChangeArrowheads="1"/>
          </p:cNvPicPr>
          <p:nvPr/>
        </p:nvPicPr>
        <p:blipFill>
          <a:blip r:embed="rId3">
            <a:extLst>
              <a:ext uri="{28A0092B-C50C-407E-A947-70E740481C1C}">
                <a14:useLocalDpi xmlns:a14="http://schemas.microsoft.com/office/drawing/2010/main" val="0"/>
              </a:ext>
            </a:extLst>
          </a:blip>
          <a:srcRect r="1720" b="5618"/>
          <a:stretch>
            <a:fillRect/>
          </a:stretch>
        </p:blipFill>
        <p:spPr bwMode="auto">
          <a:xfrm>
            <a:off x="1676401" y="1066801"/>
            <a:ext cx="4359275" cy="56118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1"/>
            <a:ext cx="86868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Oklahoma City Bombing</a:t>
            </a:r>
            <a:endParaRPr lang="en-US" sz="6600" dirty="0">
              <a:effectLst>
                <a:outerShdw blurRad="38100" dist="38100" dir="2700000" algn="tl">
                  <a:srgbClr val="000000">
                    <a:alpha val="43137"/>
                  </a:srgbClr>
                </a:outerShdw>
              </a:effectLst>
              <a:latin typeface="Arial" charset="0"/>
            </a:endParaRPr>
          </a:p>
        </p:txBody>
      </p:sp>
      <p:pic>
        <p:nvPicPr>
          <p:cNvPr id="52228" name="Picture 4" descr="http://www.ourfamilyadventure.com/road_trip/oklahoma_city_memorial-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3733800"/>
            <a:ext cx="4244975" cy="2971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248400" y="838200"/>
            <a:ext cx="4419600" cy="1570038"/>
          </a:xfrm>
          <a:prstGeom prst="rect">
            <a:avLst/>
          </a:prstGeom>
        </p:spPr>
        <p:txBody>
          <a:bodyPr>
            <a:spAutoFit/>
          </a:bodyPr>
          <a:lstStyle/>
          <a:p>
            <a:pPr>
              <a:defRPr/>
            </a:pPr>
            <a:r>
              <a:rPr lang="en-US" sz="3200" b="1" dirty="0">
                <a:solidFill>
                  <a:srgbClr val="C00000"/>
                </a:solidFill>
                <a:latin typeface="Times New Roman" pitchFamily="18" charset="0"/>
                <a:cs typeface="Times New Roman" pitchFamily="18" charset="0"/>
              </a:rPr>
              <a:t>The bombing killed 168 people, including 19 children</a:t>
            </a:r>
            <a:endParaRPr lang="en-US" sz="3200" dirty="0">
              <a:solidFill>
                <a:srgbClr val="C00000"/>
              </a:solidFill>
              <a:latin typeface="Arial" charset="0"/>
            </a:endParaRPr>
          </a:p>
        </p:txBody>
      </p:sp>
      <p:sp>
        <p:nvSpPr>
          <p:cNvPr id="6" name="Rectangle 5"/>
          <p:cNvSpPr/>
          <p:nvPr/>
        </p:nvSpPr>
        <p:spPr>
          <a:xfrm>
            <a:off x="6172200" y="2286000"/>
            <a:ext cx="4495800" cy="1384300"/>
          </a:xfrm>
          <a:prstGeom prst="rect">
            <a:avLst/>
          </a:prstGeom>
        </p:spPr>
        <p:txBody>
          <a:bodyPr>
            <a:spAutoFit/>
          </a:bodyPr>
          <a:lstStyle/>
          <a:p>
            <a:pPr>
              <a:defRPr/>
            </a:pPr>
            <a:r>
              <a:rPr lang="en-US" sz="2800" b="1" dirty="0">
                <a:latin typeface="Times New Roman" pitchFamily="18" charset="0"/>
                <a:cs typeface="Times New Roman" pitchFamily="18" charset="0"/>
              </a:rPr>
              <a:t>McVeigh was put to death after being found guilty of the bombing</a:t>
            </a:r>
            <a:endParaRPr lang="en-US" sz="2800" dirty="0">
              <a:latin typeface="Arial" charset="0"/>
            </a:endParaRPr>
          </a:p>
        </p:txBody>
      </p:sp>
    </p:spTree>
    <p:extLst>
      <p:ext uri="{BB962C8B-B14F-4D97-AF65-F5344CB8AC3E}">
        <p14:creationId xmlns:p14="http://schemas.microsoft.com/office/powerpoint/2010/main" val="298358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69634" name="Picture 2" descr="http://3.bp.blogspot.com/_vRLCC17ppwo/TB69UnFwPlI/AAAAAAAAAOA/94mYRd9EJFY/s1600/oj_simpson_chas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9" y="986590"/>
            <a:ext cx="4608341" cy="343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8337" y="0"/>
            <a:ext cx="9144000" cy="1108075"/>
          </a:xfrm>
          <a:prstGeom prst="rect">
            <a:avLst/>
          </a:prstGeom>
        </p:spPr>
        <p:txBody>
          <a:bodyPr>
            <a:spAutoFit/>
          </a:bodyPr>
          <a:lstStyle/>
          <a:p>
            <a:pPr>
              <a:defRPr/>
            </a:pPr>
            <a:r>
              <a:rPr lang="en-US" sz="6600" dirty="0">
                <a:latin typeface="Impact" pitchFamily="34" charset="0"/>
              </a:rPr>
              <a:t>O.J. Simpson Murder Trial</a:t>
            </a:r>
          </a:p>
        </p:txBody>
      </p:sp>
      <p:sp>
        <p:nvSpPr>
          <p:cNvPr id="3" name="Rectangle 2"/>
          <p:cNvSpPr/>
          <p:nvPr/>
        </p:nvSpPr>
        <p:spPr>
          <a:xfrm>
            <a:off x="5057522" y="1108075"/>
            <a:ext cx="6829678" cy="6740307"/>
          </a:xfrm>
          <a:prstGeom prst="rect">
            <a:avLst/>
          </a:prstGeom>
          <a:noFill/>
        </p:spPr>
        <p:txBody>
          <a:bodyPr wrap="square">
            <a:spAutoFit/>
          </a:bodyPr>
          <a:lstStyle/>
          <a:p>
            <a:pPr marL="571500" indent="-571500">
              <a:buFont typeface="Arial" panose="020B0604020202020204" pitchFamily="34" charset="0"/>
              <a:buChar char="•"/>
              <a:defRPr/>
            </a:pPr>
            <a:r>
              <a:rPr lang="en-US" sz="3600" dirty="0">
                <a:ln w="0"/>
                <a:effectLst>
                  <a:outerShdw blurRad="38100" dist="19050" dir="2700000" algn="tl" rotWithShape="0">
                    <a:schemeClr val="dk1">
                      <a:alpha val="40000"/>
                    </a:schemeClr>
                  </a:outerShdw>
                </a:effectLst>
                <a:latin typeface="Impact" pitchFamily="34" charset="0"/>
                <a:cs typeface="Times New Roman" pitchFamily="18" charset="0"/>
              </a:rPr>
              <a:t>In 1995, former football star O.J. Simpson was accused of the brutal murder of his ex-wife and her friend. </a:t>
            </a:r>
            <a:r>
              <a:rPr lang="en-US" sz="3600" dirty="0">
                <a:ln w="0"/>
                <a:effectLst>
                  <a:outerShdw blurRad="38100" dist="19050" dir="2700000" algn="tl" rotWithShape="0">
                    <a:schemeClr val="dk1">
                      <a:alpha val="40000"/>
                    </a:schemeClr>
                  </a:outerShdw>
                </a:effectLst>
                <a:latin typeface="Impact" pitchFamily="34" charset="0"/>
                <a:cs typeface="Times New Roman" pitchFamily="18" charset="0"/>
              </a:rPr>
              <a:t>The slow speed chase to apprehend Simpson was watched by millions</a:t>
            </a:r>
            <a:r>
              <a:rPr lang="en-US" sz="3600" dirty="0" smtClean="0">
                <a:ln w="0"/>
                <a:effectLst>
                  <a:outerShdw blurRad="38100" dist="19050" dir="2700000" algn="tl" rotWithShape="0">
                    <a:schemeClr val="dk1">
                      <a:alpha val="40000"/>
                    </a:schemeClr>
                  </a:outerShdw>
                </a:effectLst>
                <a:latin typeface="Impact" pitchFamily="34" charset="0"/>
                <a:cs typeface="Times New Roman" pitchFamily="18" charset="0"/>
              </a:rPr>
              <a:t>.</a:t>
            </a:r>
            <a:r>
              <a:rPr lang="en-US" sz="3600" i="1" dirty="0">
                <a:solidFill>
                  <a:schemeClr val="bg1"/>
                </a:solidFill>
                <a:effectLst>
                  <a:outerShdw blurRad="38100" dist="38100" dir="2700000" algn="tl">
                    <a:srgbClr val="000000">
                      <a:alpha val="43137"/>
                    </a:srgbClr>
                  </a:outerShdw>
                  <a:reflection blurRad="12700" stA="48000" endA="300" endPos="55000" dir="5400000" sy="-90000" algn="bl" rotWithShape="0"/>
                </a:effectLst>
                <a:latin typeface="Impact" pitchFamily="34" charset="0"/>
                <a:cs typeface="Times New Roman" pitchFamily="18" charset="0"/>
              </a:rPr>
              <a:t> </a:t>
            </a:r>
            <a:endParaRPr lang="en-US" sz="3600" i="1" dirty="0" smtClean="0">
              <a:solidFill>
                <a:schemeClr val="bg1"/>
              </a:solidFill>
              <a:effectLst>
                <a:outerShdw blurRad="38100" dist="38100" dir="2700000" algn="tl">
                  <a:srgbClr val="000000">
                    <a:alpha val="43137"/>
                  </a:srgbClr>
                </a:outerShdw>
                <a:reflection blurRad="12700" stA="48000" endA="300" endPos="55000" dir="5400000" sy="-90000" algn="bl" rotWithShape="0"/>
              </a:effectLst>
              <a:latin typeface="Impact" pitchFamily="34" charset="0"/>
              <a:cs typeface="Times New Roman" pitchFamily="18" charset="0"/>
            </a:endParaRPr>
          </a:p>
          <a:p>
            <a:pPr marL="571500" indent="-571500">
              <a:buFont typeface="Arial" panose="020B0604020202020204" pitchFamily="34" charset="0"/>
              <a:buChar char="•"/>
              <a:defRPr/>
            </a:pPr>
            <a:r>
              <a:rPr lang="en-US" sz="3600" dirty="0" smtClean="0">
                <a:ln w="0"/>
                <a:effectLst>
                  <a:outerShdw blurRad="38100" dist="19050" dir="2700000" algn="tl" rotWithShape="0">
                    <a:schemeClr val="dk1">
                      <a:alpha val="40000"/>
                    </a:schemeClr>
                  </a:outerShdw>
                </a:effectLst>
                <a:latin typeface="Impact" pitchFamily="34" charset="0"/>
                <a:cs typeface="Times New Roman" pitchFamily="18" charset="0"/>
              </a:rPr>
              <a:t>Although </a:t>
            </a:r>
            <a:r>
              <a:rPr lang="en-US" sz="3600" dirty="0">
                <a:ln w="0"/>
                <a:effectLst>
                  <a:outerShdw blurRad="38100" dist="19050" dir="2700000" algn="tl" rotWithShape="0">
                    <a:schemeClr val="dk1">
                      <a:alpha val="40000"/>
                    </a:schemeClr>
                  </a:outerShdw>
                </a:effectLst>
                <a:latin typeface="Impact" pitchFamily="34" charset="0"/>
                <a:cs typeface="Times New Roman" pitchFamily="18" charset="0"/>
              </a:rPr>
              <a:t>most of the evidence pointed toward his guilt, Simpson was acquitted of the crime</a:t>
            </a:r>
            <a:endParaRPr lang="en-US" sz="3600" dirty="0">
              <a:ln w="0"/>
              <a:effectLst>
                <a:outerShdw blurRad="38100" dist="19050" dir="2700000" algn="tl" rotWithShape="0">
                  <a:schemeClr val="dk1">
                    <a:alpha val="40000"/>
                  </a:schemeClr>
                </a:outerShdw>
              </a:effectLst>
              <a:latin typeface="Impact" pitchFamily="34" charset="0"/>
            </a:endParaRPr>
          </a:p>
          <a:p>
            <a:pPr>
              <a:defRPr/>
            </a:pPr>
            <a:endParaRPr lang="en-US" sz="3600" dirty="0" smtClean="0">
              <a:ln w="0"/>
              <a:effectLst>
                <a:outerShdw blurRad="38100" dist="19050" dir="2700000" algn="tl" rotWithShape="0">
                  <a:schemeClr val="dk1">
                    <a:alpha val="40000"/>
                  </a:schemeClr>
                </a:outerShdw>
              </a:effectLst>
              <a:latin typeface="Impact" pitchFamily="34" charset="0"/>
              <a:cs typeface="Times New Roman" pitchFamily="18" charset="0"/>
            </a:endParaRPr>
          </a:p>
          <a:p>
            <a:pPr>
              <a:defRPr/>
            </a:pPr>
            <a:endParaRPr lang="en-US" sz="3600" dirty="0">
              <a:ln w="0"/>
              <a:effectLst>
                <a:outerShdw blurRad="38100" dist="19050" dir="2700000" algn="tl" rotWithShape="0">
                  <a:schemeClr val="dk1">
                    <a:alpha val="40000"/>
                  </a:schemeClr>
                </a:outerShdw>
              </a:effectLst>
              <a:latin typeface="Impact" pitchFamily="34" charset="0"/>
            </a:endParaRPr>
          </a:p>
        </p:txBody>
      </p:sp>
      <p:pic>
        <p:nvPicPr>
          <p:cNvPr id="6" name="Picture 4" descr="http://4.bp.blogspot.com/_6Y-NXZmDcxU/SxBoUORh0YI/AAAAAAAAGpQ/cjgW3WaMoCU/s1600/simpson+tr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71" y="3900508"/>
            <a:ext cx="3930316" cy="295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871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78850" name="Picture 2" descr="http://upload.wikimedia.org/wikipedia/commons/thumb/9/94/BeirutEmbassyBombing.jpg/250px-BeirutEmbassyBombing.jpg"/>
          <p:cNvPicPr>
            <a:picLocks noChangeAspect="1" noChangeArrowheads="1"/>
          </p:cNvPicPr>
          <p:nvPr/>
        </p:nvPicPr>
        <p:blipFill>
          <a:blip r:embed="rId3">
            <a:extLst>
              <a:ext uri="{28A0092B-C50C-407E-A947-70E740481C1C}">
                <a14:useLocalDpi xmlns:a14="http://schemas.microsoft.com/office/drawing/2010/main" val="0"/>
              </a:ext>
            </a:extLst>
          </a:blip>
          <a:srcRect t="8215" b="8069"/>
          <a:stretch>
            <a:fillRect/>
          </a:stretch>
        </p:blipFill>
        <p:spPr bwMode="auto">
          <a:xfrm>
            <a:off x="140368" y="1265416"/>
            <a:ext cx="3834064" cy="287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57400" y="0"/>
            <a:ext cx="9344527" cy="1200329"/>
          </a:xfrm>
          <a:prstGeom prst="rect">
            <a:avLst/>
          </a:prstGeom>
        </p:spPr>
        <p:txBody>
          <a:bodyPr wrap="square">
            <a:spAutoFit/>
          </a:bodyPr>
          <a:lstStyle/>
          <a:p>
            <a:pPr>
              <a:defRPr/>
            </a:pPr>
            <a:r>
              <a:rPr lang="en-US" sz="7200" dirty="0">
                <a:effectLst>
                  <a:outerShdw blurRad="38100" dist="38100" dir="2700000" algn="tl">
                    <a:srgbClr val="000000">
                      <a:alpha val="43137"/>
                    </a:srgbClr>
                  </a:outerShdw>
                </a:effectLst>
                <a:latin typeface="Impact" pitchFamily="34" charset="0"/>
              </a:rPr>
              <a:t>U.S. embassy bombing</a:t>
            </a:r>
          </a:p>
        </p:txBody>
      </p:sp>
      <p:sp>
        <p:nvSpPr>
          <p:cNvPr id="4" name="Rectangle 3"/>
          <p:cNvSpPr/>
          <p:nvPr/>
        </p:nvSpPr>
        <p:spPr>
          <a:xfrm>
            <a:off x="2057400" y="4572001"/>
            <a:ext cx="8153400" cy="1077913"/>
          </a:xfrm>
          <a:prstGeom prst="rect">
            <a:avLst/>
          </a:prstGeom>
          <a:solidFill>
            <a:schemeClr val="tx1">
              <a:lumMod val="50000"/>
              <a:lumOff val="50000"/>
              <a:alpha val="63000"/>
            </a:schemeClr>
          </a:solidFill>
        </p:spPr>
        <p:txBody>
          <a:bodyPr>
            <a:spAutoFit/>
          </a:bodyPr>
          <a:lstStyle/>
          <a:p>
            <a:pPr>
              <a:defRPr/>
            </a:pPr>
            <a:r>
              <a:rPr lang="en-US" sz="3200" dirty="0">
                <a:effectLst>
                  <a:outerShdw blurRad="38100" dist="38100" dir="2700000" algn="tl">
                    <a:srgbClr val="000000">
                      <a:alpha val="43137"/>
                    </a:srgbClr>
                  </a:outerShdw>
                </a:effectLst>
                <a:latin typeface="Impact" pitchFamily="34" charset="0"/>
                <a:cs typeface="Times New Roman" pitchFamily="18" charset="0"/>
              </a:rPr>
              <a:t>On August 7, 1998, Islamic terrorists bombed the U.S. embassy in Nairobi, Kenya</a:t>
            </a:r>
          </a:p>
        </p:txBody>
      </p:sp>
      <p:sp>
        <p:nvSpPr>
          <p:cNvPr id="5" name="Rectangle 4"/>
          <p:cNvSpPr/>
          <p:nvPr/>
        </p:nvSpPr>
        <p:spPr>
          <a:xfrm>
            <a:off x="3810000" y="3105150"/>
            <a:ext cx="4572000" cy="369888"/>
          </a:xfrm>
          <a:prstGeom prst="rect">
            <a:avLst/>
          </a:prstGeom>
        </p:spPr>
        <p:txBody>
          <a:bodyPr>
            <a:spAutoFit/>
          </a:bodyPr>
          <a:lstStyle/>
          <a:p>
            <a:pPr>
              <a:defRPr/>
            </a:pPr>
            <a:r>
              <a:rPr lang="en-US" b="1" i="1"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6" name="Rectangle 5"/>
          <p:cNvSpPr/>
          <p:nvPr/>
        </p:nvSpPr>
        <p:spPr>
          <a:xfrm>
            <a:off x="2057400" y="5780088"/>
            <a:ext cx="8534400" cy="1077912"/>
          </a:xfrm>
          <a:prstGeom prst="rect">
            <a:avLst/>
          </a:prstGeom>
          <a:solidFill>
            <a:schemeClr val="tx1">
              <a:lumMod val="50000"/>
              <a:lumOff val="50000"/>
              <a:alpha val="63000"/>
            </a:schemeClr>
          </a:solidFill>
        </p:spPr>
        <p:txBody>
          <a:bodyPr>
            <a:spAutoFit/>
          </a:bodyPr>
          <a:lstStyle/>
          <a:p>
            <a:pPr>
              <a:defRPr/>
            </a:pPr>
            <a:r>
              <a:rPr lang="en-US" sz="3200" dirty="0">
                <a:effectLst>
                  <a:outerShdw blurRad="38100" dist="38100" dir="2700000" algn="tl">
                    <a:srgbClr val="000000">
                      <a:alpha val="43137"/>
                    </a:srgbClr>
                  </a:outerShdw>
                </a:effectLst>
                <a:latin typeface="Impact" pitchFamily="34" charset="0"/>
                <a:cs typeface="Times New Roman" pitchFamily="18" charset="0"/>
              </a:rPr>
              <a:t>The attack was carried out by Osama bin Laden and killed over 400 people</a:t>
            </a:r>
          </a:p>
        </p:txBody>
      </p:sp>
      <p:pic>
        <p:nvPicPr>
          <p:cNvPr id="56322" name="Picture 2" descr="https://foxfromzim.files.wordpress.com/2010/05/embass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042" y="1764297"/>
            <a:ext cx="4022558" cy="2681706"/>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img.timeinc.net/time/photoessays/2008/bombings/bombings_nairob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1115886"/>
            <a:ext cx="3429000"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76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Columbine Tragedy</a:t>
            </a:r>
            <a:endParaRPr lang="en-US" sz="6600" dirty="0">
              <a:effectLst>
                <a:outerShdw blurRad="38100" dist="38100" dir="2700000" algn="tl">
                  <a:srgbClr val="000000">
                    <a:alpha val="43137"/>
                  </a:srgbClr>
                </a:outerShdw>
              </a:effectLst>
              <a:latin typeface="Arial" charset="0"/>
            </a:endParaRPr>
          </a:p>
        </p:txBody>
      </p:sp>
      <p:pic>
        <p:nvPicPr>
          <p:cNvPr id="25603" name="Picture 4" descr="http://www.latimerwilliams.com/wp-content/uploads/2007/04/evacuating_columb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066801"/>
            <a:ext cx="5705475" cy="35528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6" descr="http://tbn1.google.com/images?q=tbn:bQ6Rk79HJKpmcM:http://davecullen.com/img/killers-caf.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886200"/>
            <a:ext cx="3352800" cy="28003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467600" y="1143001"/>
            <a:ext cx="3200400" cy="2678113"/>
          </a:xfrm>
          <a:prstGeom prst="rect">
            <a:avLst/>
          </a:prstGeom>
        </p:spPr>
        <p:txBody>
          <a:bodyPr>
            <a:spAutoFit/>
          </a:bodyPr>
          <a:lstStyle/>
          <a:p>
            <a:pPr algn="l">
              <a:defRPr/>
            </a:pPr>
            <a:r>
              <a:rPr lang="en-US" sz="2400" b="1" dirty="0">
                <a:latin typeface="Times New Roman" pitchFamily="18" charset="0"/>
                <a:cs typeface="Times New Roman" pitchFamily="18" charset="0"/>
              </a:rPr>
              <a:t>The Columbine High School massacre occurred on Tuesday, April 20, 1999, at Columbine High School in Columbine, suburb of Denver</a:t>
            </a:r>
            <a:endParaRPr lang="en-US" sz="2400" b="1" dirty="0">
              <a:solidFill>
                <a:schemeClr val="bg1"/>
              </a:solidFill>
              <a:latin typeface="Times New Roman" pitchFamily="18" charset="0"/>
              <a:cs typeface="Times New Roman" pitchFamily="18" charset="0"/>
            </a:endParaRPr>
          </a:p>
        </p:txBody>
      </p:sp>
      <p:sp>
        <p:nvSpPr>
          <p:cNvPr id="7" name="Rectangle 6"/>
          <p:cNvSpPr/>
          <p:nvPr/>
        </p:nvSpPr>
        <p:spPr>
          <a:xfrm>
            <a:off x="1171074" y="4800600"/>
            <a:ext cx="5686926" cy="1815882"/>
          </a:xfrm>
          <a:prstGeom prst="rect">
            <a:avLst/>
          </a:prstGeom>
        </p:spPr>
        <p:txBody>
          <a:bodyPr wrap="square">
            <a:spAutoFit/>
          </a:bodyPr>
          <a:lstStyle/>
          <a:p>
            <a:pPr algn="r">
              <a:defRPr/>
            </a:pPr>
            <a:r>
              <a:rPr lang="en-US" sz="2800" b="1" dirty="0">
                <a:latin typeface="Times New Roman" pitchFamily="18" charset="0"/>
                <a:cs typeface="Times New Roman" pitchFamily="18" charset="0"/>
              </a:rPr>
              <a:t>Two students, Eric Harris and Dylan </a:t>
            </a:r>
            <a:r>
              <a:rPr lang="en-US" sz="2800" b="1" dirty="0" err="1">
                <a:latin typeface="Times New Roman" pitchFamily="18" charset="0"/>
                <a:cs typeface="Times New Roman" pitchFamily="18" charset="0"/>
              </a:rPr>
              <a:t>Klebold</a:t>
            </a:r>
            <a:r>
              <a:rPr lang="en-US" sz="2800" b="1" dirty="0">
                <a:latin typeface="Times New Roman" pitchFamily="18" charset="0"/>
                <a:cs typeface="Times New Roman" pitchFamily="18" charset="0"/>
              </a:rPr>
              <a:t>, embarked on a massacre, killing 12 students and a teacher, before committing suicide</a:t>
            </a:r>
          </a:p>
        </p:txBody>
      </p:sp>
    </p:spTree>
    <p:extLst>
      <p:ext uri="{BB962C8B-B14F-4D97-AF65-F5344CB8AC3E}">
        <p14:creationId xmlns:p14="http://schemas.microsoft.com/office/powerpoint/2010/main" val="3226088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1000" fill="hold"/>
                                        <p:tgtEl>
                                          <p:spTgt spid="25603"/>
                                        </p:tgtEl>
                                        <p:attrNameLst>
                                          <p:attrName>ppt_w</p:attrName>
                                        </p:attrNameLst>
                                      </p:cBhvr>
                                      <p:tavLst>
                                        <p:tav tm="0">
                                          <p:val>
                                            <p:strVal val="#ppt_w*0.70"/>
                                          </p:val>
                                        </p:tav>
                                        <p:tav tm="100000">
                                          <p:val>
                                            <p:strVal val="#ppt_w"/>
                                          </p:val>
                                        </p:tav>
                                      </p:tavLst>
                                    </p:anim>
                                    <p:anim calcmode="lin" valueType="num">
                                      <p:cBhvr>
                                        <p:cTn id="8" dur="1000" fill="hold"/>
                                        <p:tgtEl>
                                          <p:spTgt spid="25603"/>
                                        </p:tgtEl>
                                        <p:attrNameLst>
                                          <p:attrName>ppt_h</p:attrName>
                                        </p:attrNameLst>
                                      </p:cBhvr>
                                      <p:tavLst>
                                        <p:tav tm="0">
                                          <p:val>
                                            <p:strVal val="#ppt_h"/>
                                          </p:val>
                                        </p:tav>
                                        <p:tav tm="100000">
                                          <p:val>
                                            <p:strVal val="#ppt_h"/>
                                          </p:val>
                                        </p:tav>
                                      </p:tavLst>
                                    </p:anim>
                                    <p:animEffect transition="in" filter="fade">
                                      <p:cBhvr>
                                        <p:cTn id="9" dur="1000"/>
                                        <p:tgtEl>
                                          <p:spTgt spid="2560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nodeType="withEffect">
                                  <p:stCondLst>
                                    <p:cond delay="0"/>
                                  </p:stCondLst>
                                  <p:childTnLst>
                                    <p:set>
                                      <p:cBhvr>
                                        <p:cTn id="23" dur="1" fill="hold">
                                          <p:stCondLst>
                                            <p:cond delay="0"/>
                                          </p:stCondLst>
                                        </p:cTn>
                                        <p:tgtEl>
                                          <p:spTgt spid="25604"/>
                                        </p:tgtEl>
                                        <p:attrNameLst>
                                          <p:attrName>style.visibility</p:attrName>
                                        </p:attrNameLst>
                                      </p:cBhvr>
                                      <p:to>
                                        <p:strVal val="visible"/>
                                      </p:to>
                                    </p:set>
                                    <p:anim calcmode="lin" valueType="num">
                                      <p:cBhvr>
                                        <p:cTn id="24" dur="1000" fill="hold"/>
                                        <p:tgtEl>
                                          <p:spTgt spid="25604"/>
                                        </p:tgtEl>
                                        <p:attrNameLst>
                                          <p:attrName>ppt_w</p:attrName>
                                        </p:attrNameLst>
                                      </p:cBhvr>
                                      <p:tavLst>
                                        <p:tav tm="0">
                                          <p:val>
                                            <p:strVal val="#ppt_w*0.70"/>
                                          </p:val>
                                        </p:tav>
                                        <p:tav tm="100000">
                                          <p:val>
                                            <p:strVal val="#ppt_w"/>
                                          </p:val>
                                        </p:tav>
                                      </p:tavLst>
                                    </p:anim>
                                    <p:anim calcmode="lin" valueType="num">
                                      <p:cBhvr>
                                        <p:cTn id="25" dur="1000" fill="hold"/>
                                        <p:tgtEl>
                                          <p:spTgt spid="25604"/>
                                        </p:tgtEl>
                                        <p:attrNameLst>
                                          <p:attrName>ppt_h</p:attrName>
                                        </p:attrNameLst>
                                      </p:cBhvr>
                                      <p:tavLst>
                                        <p:tav tm="0">
                                          <p:val>
                                            <p:strVal val="#ppt_h"/>
                                          </p:val>
                                        </p:tav>
                                        <p:tav tm="100000">
                                          <p:val>
                                            <p:strVal val="#ppt_h"/>
                                          </p:val>
                                        </p:tav>
                                      </p:tavLst>
                                    </p:anim>
                                    <p:animEffect transition="in" filter="fade">
                                      <p:cBhvr>
                                        <p:cTn id="26" dur="1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New Technology</a:t>
            </a:r>
            <a:endParaRPr lang="en-US" sz="6600" dirty="0">
              <a:effectLst>
                <a:outerShdw blurRad="38100" dist="38100" dir="2700000" algn="tl">
                  <a:srgbClr val="000000">
                    <a:alpha val="43137"/>
                  </a:srgbClr>
                </a:outerShdw>
              </a:effectLst>
              <a:latin typeface="Arial" charset="0"/>
            </a:endParaRPr>
          </a:p>
        </p:txBody>
      </p:sp>
      <p:sp>
        <p:nvSpPr>
          <p:cNvPr id="3" name="Rectangle 2"/>
          <p:cNvSpPr/>
          <p:nvPr/>
        </p:nvSpPr>
        <p:spPr>
          <a:xfrm>
            <a:off x="3733799" y="1219200"/>
            <a:ext cx="7319211" cy="1569660"/>
          </a:xfrm>
          <a:prstGeom prst="rect">
            <a:avLst/>
          </a:prstGeom>
        </p:spPr>
        <p:txBody>
          <a:bodyPr wrap="square">
            <a:spAutoFit/>
          </a:bodyPr>
          <a:lstStyle/>
          <a:p>
            <a:pPr>
              <a:defRPr/>
            </a:pPr>
            <a:r>
              <a:rPr lang="en-US" sz="3200" b="1" dirty="0">
                <a:latin typeface="Times New Roman" pitchFamily="18" charset="0"/>
                <a:cs typeface="Times New Roman" pitchFamily="18" charset="0"/>
              </a:rPr>
              <a:t>Cell phone use skyrocketed during the 90s, going from less than a million users to over 400 million users by 2000</a:t>
            </a:r>
            <a:endParaRPr lang="en-US" sz="3200" b="1" dirty="0">
              <a:solidFill>
                <a:schemeClr val="bg1"/>
              </a:solidFill>
              <a:latin typeface="Times New Roman" pitchFamily="18" charset="0"/>
              <a:cs typeface="Times New Roman" pitchFamily="18" charset="0"/>
            </a:endParaRPr>
          </a:p>
        </p:txBody>
      </p:sp>
      <p:pic>
        <p:nvPicPr>
          <p:cNvPr id="55300" name="Picture 2" descr="http://www.mobilemastinfo.com/moa_images/graph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971800"/>
            <a:ext cx="6553200" cy="3657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descr="[nokia6160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66800"/>
            <a:ext cx="1905000" cy="2971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16242" y="4134684"/>
            <a:ext cx="2326105" cy="2677656"/>
          </a:xfrm>
          <a:prstGeom prst="rect">
            <a:avLst/>
          </a:prstGeom>
        </p:spPr>
        <p:txBody>
          <a:bodyPr wrap="square">
            <a:spAutoFit/>
          </a:bodyPr>
          <a:lstStyle/>
          <a:p>
            <a:pPr>
              <a:defRPr/>
            </a:pPr>
            <a:r>
              <a:rPr lang="en-US" sz="2800" b="1" dirty="0">
                <a:latin typeface="Times New Roman" pitchFamily="18" charset="0"/>
                <a:cs typeface="Times New Roman" pitchFamily="18" charset="0"/>
              </a:rPr>
              <a:t>This Nokia cell phone was the most poplar cell phone in the 1990s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55840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New Technology</a:t>
            </a:r>
            <a:endParaRPr lang="en-US" sz="6600" dirty="0">
              <a:effectLst>
                <a:outerShdw blurRad="38100" dist="38100" dir="2700000" algn="tl">
                  <a:srgbClr val="000000">
                    <a:alpha val="43137"/>
                  </a:srgbClr>
                </a:outerShdw>
              </a:effectLst>
              <a:latin typeface="Arial" charset="0"/>
            </a:endParaRPr>
          </a:p>
        </p:txBody>
      </p:sp>
      <p:sp>
        <p:nvSpPr>
          <p:cNvPr id="3" name="Rectangle 2"/>
          <p:cNvSpPr/>
          <p:nvPr/>
        </p:nvSpPr>
        <p:spPr>
          <a:xfrm>
            <a:off x="1676400" y="1219200"/>
            <a:ext cx="8839200" cy="1200150"/>
          </a:xfrm>
          <a:prstGeom prst="rect">
            <a:avLst/>
          </a:prstGeom>
        </p:spPr>
        <p:txBody>
          <a:bodyPr>
            <a:spAutoFit/>
          </a:bodyPr>
          <a:lstStyle/>
          <a:p>
            <a:pPr>
              <a:defRPr/>
            </a:pPr>
            <a:r>
              <a:rPr lang="en-US" sz="3600" b="1" dirty="0">
                <a:latin typeface="Times New Roman" pitchFamily="18" charset="0"/>
                <a:cs typeface="Times New Roman" pitchFamily="18" charset="0"/>
              </a:rPr>
              <a:t>The World Wide Web was launched in 1990, leading to the explosion of the internet</a:t>
            </a:r>
            <a:endParaRPr lang="en-US" sz="3600" b="1" dirty="0">
              <a:solidFill>
                <a:schemeClr val="bg1"/>
              </a:solidFill>
              <a:latin typeface="Times New Roman" pitchFamily="18" charset="0"/>
              <a:cs typeface="Times New Roman" pitchFamily="18" charset="0"/>
            </a:endParaRPr>
          </a:p>
        </p:txBody>
      </p:sp>
      <p:pic>
        <p:nvPicPr>
          <p:cNvPr id="56324" name="Picture 2" descr="File:WWW logo by Robert Cailliau.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3048001"/>
            <a:ext cx="458152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68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57346" name="Picture 2" descr="http://www.buildbabybuild.com/blog/wp-content/uploads/global-war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
            <a:ext cx="9144000" cy="1108075"/>
          </a:xfrm>
          <a:prstGeom prst="rect">
            <a:avLst/>
          </a:prstGeom>
        </p:spPr>
        <p:txBody>
          <a:bodyPr>
            <a:spAutoFit/>
          </a:bodyPr>
          <a:lstStyle/>
          <a:p>
            <a:pPr>
              <a:defRPr/>
            </a:pPr>
            <a:r>
              <a:rPr lang="en-US" sz="6600" dirty="0">
                <a:solidFill>
                  <a:schemeClr val="bg1"/>
                </a:solidFill>
                <a:effectLst>
                  <a:outerShdw blurRad="38100" dist="38100" dir="2700000" algn="tl">
                    <a:srgbClr val="000000">
                      <a:alpha val="43137"/>
                    </a:srgbClr>
                  </a:outerShdw>
                </a:effectLst>
                <a:latin typeface="Impact" pitchFamily="34" charset="0"/>
              </a:rPr>
              <a:t>Global Warming</a:t>
            </a:r>
            <a:endParaRPr lang="en-US" sz="6600"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162803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58370" name="Picture 4" descr="http://www.climateemergency.org/joomla/images/global%20warming%20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653"/>
            <a:ext cx="8582020" cy="660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82020" y="248653"/>
            <a:ext cx="3609980" cy="6124754"/>
          </a:xfrm>
          <a:prstGeom prst="rect">
            <a:avLst/>
          </a:prstGeom>
          <a:noFill/>
        </p:spPr>
        <p:txBody>
          <a:bodyPr wrap="square" rtlCol="0">
            <a:spAutoFit/>
          </a:bodyPr>
          <a:lstStyle/>
          <a:p>
            <a:r>
              <a:rPr lang="en-US" sz="2800" dirty="0" smtClean="0"/>
              <a:t>The Greenhouse Effect: </a:t>
            </a:r>
          </a:p>
          <a:p>
            <a:r>
              <a:rPr lang="en-US" sz="2800" dirty="0" smtClean="0"/>
              <a:t>natural </a:t>
            </a:r>
            <a:r>
              <a:rPr lang="en-US" sz="2800" dirty="0"/>
              <a:t>situation in which heat is retained in Earth's atmosphere by carbon dioxide, methane, water vapor, and other </a:t>
            </a:r>
            <a:r>
              <a:rPr lang="en-US" sz="2800" dirty="0" smtClean="0"/>
              <a:t>gases. Humans increase the Greenhouse effect by Carbon emissions in cars, planes, </a:t>
            </a:r>
            <a:r>
              <a:rPr lang="en-US" sz="2800" dirty="0" err="1" smtClean="0"/>
              <a:t>ect</a:t>
            </a:r>
            <a:r>
              <a:rPr lang="en-US" sz="2800" dirty="0" smtClean="0"/>
              <a:t>. Heating up the earth at a much faster rate than normal. </a:t>
            </a:r>
            <a:endParaRPr lang="en-US" sz="2800" dirty="0"/>
          </a:p>
        </p:txBody>
      </p:sp>
    </p:spTree>
    <p:extLst>
      <p:ext uri="{BB962C8B-B14F-4D97-AF65-F5344CB8AC3E}">
        <p14:creationId xmlns:p14="http://schemas.microsoft.com/office/powerpoint/2010/main" val="4219062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590800" y="1"/>
            <a:ext cx="80772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70s</a:t>
            </a:r>
          </a:p>
        </p:txBody>
      </p:sp>
      <p:pic>
        <p:nvPicPr>
          <p:cNvPr id="67586" name="Picture 2" descr="http://misspinkslip.files.wordpress.com/2009/10/brady-bunc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19200"/>
            <a:ext cx="2971800" cy="2590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4" descr="http://artfiles.art.com/images/-/Happy-Days-Photograph-C1010237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267200"/>
            <a:ext cx="2286000" cy="2209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0" name="Picture 6" descr="http://rosenblumtv.files.wordpress.com/2008/04/allinthefamily1.png"/>
          <p:cNvPicPr>
            <a:picLocks noChangeAspect="1" noChangeArrowheads="1"/>
          </p:cNvPicPr>
          <p:nvPr/>
        </p:nvPicPr>
        <p:blipFill>
          <a:blip r:embed="rId5">
            <a:extLst>
              <a:ext uri="{28A0092B-C50C-407E-A947-70E740481C1C}">
                <a14:useLocalDpi xmlns:a14="http://schemas.microsoft.com/office/drawing/2010/main" val="0"/>
              </a:ext>
            </a:extLst>
          </a:blip>
          <a:srcRect l="1923" t="2654" r="1923" b="1857"/>
          <a:stretch>
            <a:fillRect/>
          </a:stretch>
        </p:blipFill>
        <p:spPr bwMode="auto">
          <a:xfrm>
            <a:off x="1676401" y="1219200"/>
            <a:ext cx="3916363" cy="2590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676400" y="3810000"/>
            <a:ext cx="3962400" cy="369888"/>
          </a:xfrm>
          <a:prstGeom prst="rect">
            <a:avLst/>
          </a:prstGeom>
        </p:spPr>
        <p:txBody>
          <a:bodyPr>
            <a:spAutoFit/>
          </a:bodyPr>
          <a:lstStyle/>
          <a:p>
            <a:pPr algn="ctr">
              <a:defRPr/>
            </a:pPr>
            <a:r>
              <a:rPr lang="en-US" b="1" dirty="0">
                <a:effectLst>
                  <a:outerShdw blurRad="38100" dist="38100" dir="2700000" algn="tl">
                    <a:srgbClr val="000000">
                      <a:alpha val="43137"/>
                    </a:srgbClr>
                  </a:outerShdw>
                </a:effectLst>
                <a:latin typeface="Arial Narrow" pitchFamily="34" charset="0"/>
              </a:rPr>
              <a:t>All in the Family</a:t>
            </a:r>
          </a:p>
        </p:txBody>
      </p:sp>
      <p:sp>
        <p:nvSpPr>
          <p:cNvPr id="8" name="Rectangle 7"/>
          <p:cNvSpPr/>
          <p:nvPr/>
        </p:nvSpPr>
        <p:spPr>
          <a:xfrm>
            <a:off x="1676400" y="6488114"/>
            <a:ext cx="2052638" cy="369887"/>
          </a:xfrm>
          <a:prstGeom prst="rect">
            <a:avLst/>
          </a:prstGeom>
        </p:spPr>
        <p:txBody>
          <a:bodyPr>
            <a:spAutoFit/>
          </a:bodyPr>
          <a:lstStyle/>
          <a:p>
            <a:pPr algn="ctr">
              <a:defRPr/>
            </a:pPr>
            <a:r>
              <a:rPr lang="en-US" b="1" dirty="0">
                <a:effectLst>
                  <a:outerShdw blurRad="38100" dist="38100" dir="2700000" algn="tl">
                    <a:srgbClr val="000000">
                      <a:alpha val="43137"/>
                    </a:srgbClr>
                  </a:outerShdw>
                </a:effectLst>
                <a:latin typeface="Arial Narrow" pitchFamily="34" charset="0"/>
              </a:rPr>
              <a:t>Happy Days</a:t>
            </a:r>
          </a:p>
        </p:txBody>
      </p:sp>
      <p:sp>
        <p:nvSpPr>
          <p:cNvPr id="9" name="Rectangle 8"/>
          <p:cNvSpPr/>
          <p:nvPr/>
        </p:nvSpPr>
        <p:spPr>
          <a:xfrm>
            <a:off x="5791200" y="3810000"/>
            <a:ext cx="2286000" cy="369888"/>
          </a:xfrm>
          <a:prstGeom prst="rect">
            <a:avLst/>
          </a:prstGeom>
        </p:spPr>
        <p:txBody>
          <a:bodyPr>
            <a:spAutoFit/>
          </a:bodyPr>
          <a:lstStyle/>
          <a:p>
            <a:pPr algn="ctr">
              <a:defRPr/>
            </a:pPr>
            <a:r>
              <a:rPr lang="en-US" b="1" dirty="0">
                <a:effectLst>
                  <a:outerShdw blurRad="38100" dist="38100" dir="2700000" algn="tl">
                    <a:srgbClr val="000000">
                      <a:alpha val="43137"/>
                    </a:srgbClr>
                  </a:outerShdw>
                </a:effectLst>
                <a:latin typeface="Arial Narrow" pitchFamily="34" charset="0"/>
              </a:rPr>
              <a:t>The Brady Bunch</a:t>
            </a:r>
          </a:p>
        </p:txBody>
      </p:sp>
      <p:sp>
        <p:nvSpPr>
          <p:cNvPr id="10" name="Rectangle 9"/>
          <p:cNvSpPr/>
          <p:nvPr/>
        </p:nvSpPr>
        <p:spPr>
          <a:xfrm>
            <a:off x="8839200" y="1676400"/>
            <a:ext cx="1676400" cy="1384300"/>
          </a:xfrm>
          <a:prstGeom prst="rect">
            <a:avLst/>
          </a:prstGeom>
        </p:spPr>
        <p:txBody>
          <a:bodyPr>
            <a:spAutoFit/>
          </a:bodyPr>
          <a:lstStyle/>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a:t>
            </a:r>
          </a:p>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TV</a:t>
            </a:r>
          </a:p>
          <a:p>
            <a:pPr algn="ct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Shows</a:t>
            </a:r>
            <a:endParaRPr lang="en-US" sz="2800" dirty="0">
              <a:solidFill>
                <a:srgbClr val="FF0000"/>
              </a:solidFill>
              <a:latin typeface="Gill Sans Ultra Bold" pitchFamily="34" charset="0"/>
            </a:endParaRPr>
          </a:p>
        </p:txBody>
      </p:sp>
      <p:pic>
        <p:nvPicPr>
          <p:cNvPr id="21516" name="Picture 12" descr="http://static.tvtropes.org/pmwiki/pub/images/charlies-angels-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267200"/>
            <a:ext cx="3570288" cy="2438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8" name="Picture 14" descr="http://mtmshow.fanmagic.org/pic11.gif"/>
          <p:cNvPicPr>
            <a:picLocks noChangeAspect="1" noChangeArrowheads="1"/>
          </p:cNvPicPr>
          <p:nvPr/>
        </p:nvPicPr>
        <p:blipFill>
          <a:blip r:embed="rId7">
            <a:extLst>
              <a:ext uri="{28A0092B-C50C-407E-A947-70E740481C1C}">
                <a14:useLocalDpi xmlns:a14="http://schemas.microsoft.com/office/drawing/2010/main" val="0"/>
              </a:ext>
            </a:extLst>
          </a:blip>
          <a:srcRect r="-1932" b="6850"/>
          <a:stretch>
            <a:fillRect/>
          </a:stretch>
        </p:blipFill>
        <p:spPr bwMode="auto">
          <a:xfrm>
            <a:off x="8001000" y="4038600"/>
            <a:ext cx="2438400" cy="2438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7924800" y="6488114"/>
            <a:ext cx="2590800" cy="369887"/>
          </a:xfrm>
          <a:prstGeom prst="rect">
            <a:avLst/>
          </a:prstGeom>
        </p:spPr>
        <p:txBody>
          <a:bodyPr>
            <a:spAutoFit/>
          </a:bodyPr>
          <a:lstStyle/>
          <a:p>
            <a:pPr algn="ctr">
              <a:defRPr/>
            </a:pPr>
            <a:r>
              <a:rPr lang="en-US" b="1" dirty="0">
                <a:effectLst>
                  <a:outerShdw blurRad="38100" dist="38100" dir="2700000" algn="tl">
                    <a:srgbClr val="000000">
                      <a:alpha val="43137"/>
                    </a:srgbClr>
                  </a:outerShdw>
                </a:effectLst>
                <a:latin typeface="Arial Narrow" pitchFamily="34" charset="0"/>
              </a:rPr>
              <a:t>Mary Tyler Moore Show</a:t>
            </a:r>
          </a:p>
        </p:txBody>
      </p:sp>
    </p:spTree>
    <p:extLst>
      <p:ext uri="{BB962C8B-B14F-4D97-AF65-F5344CB8AC3E}">
        <p14:creationId xmlns:p14="http://schemas.microsoft.com/office/powerpoint/2010/main" val="1356049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fade">
                                      <p:cBhvr>
                                        <p:cTn id="7" dur="2000"/>
                                        <p:tgtEl>
                                          <p:spTgt spid="675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7590"/>
                                        </p:tgtEl>
                                        <p:attrNameLst>
                                          <p:attrName>style.visibility</p:attrName>
                                        </p:attrNameLst>
                                      </p:cBhvr>
                                      <p:to>
                                        <p:strVal val="visible"/>
                                      </p:to>
                                    </p:set>
                                    <p:animEffect transition="in" filter="fade">
                                      <p:cBhvr>
                                        <p:cTn id="15" dur="2000"/>
                                        <p:tgtEl>
                                          <p:spTgt spid="6759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7588"/>
                                        </p:tgtEl>
                                        <p:attrNameLst>
                                          <p:attrName>style.visibility</p:attrName>
                                        </p:attrNameLst>
                                      </p:cBhvr>
                                      <p:to>
                                        <p:strVal val="visible"/>
                                      </p:to>
                                    </p:set>
                                    <p:animEffect transition="in" filter="fade">
                                      <p:cBhvr>
                                        <p:cTn id="23" dur="2000"/>
                                        <p:tgtEl>
                                          <p:spTgt spid="675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1516"/>
                                        </p:tgtEl>
                                        <p:attrNameLst>
                                          <p:attrName>style.visibility</p:attrName>
                                        </p:attrNameLst>
                                      </p:cBhvr>
                                      <p:to>
                                        <p:strVal val="visible"/>
                                      </p:to>
                                    </p:set>
                                    <p:animEffect transition="in" filter="fade">
                                      <p:cBhvr>
                                        <p:cTn id="31" dur="2000"/>
                                        <p:tgtEl>
                                          <p:spTgt spid="215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1518"/>
                                        </p:tgtEl>
                                        <p:attrNameLst>
                                          <p:attrName>style.visibility</p:attrName>
                                        </p:attrNameLst>
                                      </p:cBhvr>
                                      <p:to>
                                        <p:strVal val="visible"/>
                                      </p:to>
                                    </p:set>
                                    <p:animEffect transition="in" filter="fade">
                                      <p:cBhvr>
                                        <p:cTn id="36" dur="2000"/>
                                        <p:tgtEl>
                                          <p:spTgt spid="215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59394" name="Picture 2" descr="http://www.saidaonline.com/en/newsgfx/GreenhouseEffect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821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104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86018" name="Picture 2" descr="http://gunn.pausd.org/~apbphysics/flash/KyotoProtoc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
            <a:ext cx="9144000" cy="1108075"/>
          </a:xfrm>
          <a:prstGeom prst="rect">
            <a:avLst/>
          </a:prstGeom>
        </p:spPr>
        <p:txBody>
          <a:bodyPr>
            <a:spAutoFit/>
          </a:bodyPr>
          <a:lstStyle/>
          <a:p>
            <a:pPr>
              <a:defRPr/>
            </a:pPr>
            <a:r>
              <a:rPr lang="en-US" sz="6600" dirty="0">
                <a:solidFill>
                  <a:schemeClr val="bg1"/>
                </a:solidFill>
                <a:effectLst>
                  <a:outerShdw blurRad="38100" dist="38100" dir="2700000" algn="tl">
                    <a:srgbClr val="000000">
                      <a:alpha val="43137"/>
                    </a:srgbClr>
                  </a:outerShdw>
                </a:effectLst>
                <a:latin typeface="Impact" pitchFamily="34" charset="0"/>
              </a:rPr>
              <a:t>Kyoto Protocol </a:t>
            </a:r>
            <a:endParaRPr lang="en-US" sz="6600" dirty="0">
              <a:solidFill>
                <a:schemeClr val="bg1"/>
              </a:solidFill>
              <a:effectLst>
                <a:outerShdw blurRad="38100" dist="38100" dir="2700000" algn="tl">
                  <a:srgbClr val="000000">
                    <a:alpha val="43137"/>
                  </a:srgbClr>
                </a:outerShdw>
              </a:effectLst>
              <a:latin typeface="Arial" charset="0"/>
            </a:endParaRPr>
          </a:p>
        </p:txBody>
      </p:sp>
      <p:sp>
        <p:nvSpPr>
          <p:cNvPr id="3" name="Rectangle 2"/>
          <p:cNvSpPr/>
          <p:nvPr/>
        </p:nvSpPr>
        <p:spPr>
          <a:xfrm>
            <a:off x="1752600" y="4876800"/>
            <a:ext cx="8686800" cy="1754188"/>
          </a:xfrm>
          <a:prstGeom prst="rect">
            <a:avLst/>
          </a:prstGeom>
        </p:spPr>
        <p:txBody>
          <a:bodyPr>
            <a:spAutoFit/>
          </a:bodyPr>
          <a:lstStyle/>
          <a:p>
            <a:pPr>
              <a:defRPr/>
            </a:pPr>
            <a:r>
              <a:rPr lang="en-US" sz="3600" i="1" dirty="0">
                <a:solidFill>
                  <a:schemeClr val="bg1"/>
                </a:solidFill>
                <a:effectLst>
                  <a:outerShdw blurRad="38100" dist="38100" dir="2700000" algn="tl">
                    <a:srgbClr val="000000">
                      <a:alpha val="43137"/>
                    </a:srgbClr>
                  </a:outerShdw>
                </a:effectLst>
                <a:latin typeface="Impact" pitchFamily="34" charset="0"/>
                <a:cs typeface="Times New Roman" pitchFamily="18" charset="0"/>
              </a:rPr>
              <a:t>The Kyoto Protocol was the meeting held by world leaders in Japan in 1997 to come up with a solution to stop global warming</a:t>
            </a:r>
          </a:p>
        </p:txBody>
      </p:sp>
    </p:spTree>
    <p:extLst>
      <p:ext uri="{BB962C8B-B14F-4D97-AF65-F5344CB8AC3E}">
        <p14:creationId xmlns:p14="http://schemas.microsoft.com/office/powerpoint/2010/main" val="475511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12" name="Rectangle 11"/>
          <p:cNvSpPr/>
          <p:nvPr/>
        </p:nvSpPr>
        <p:spPr>
          <a:xfrm>
            <a:off x="12977813" y="5486400"/>
            <a:ext cx="185737" cy="369888"/>
          </a:xfrm>
          <a:prstGeom prst="rect">
            <a:avLst/>
          </a:prstGeom>
        </p:spPr>
        <p:txBody>
          <a:bodyPr wrap="none">
            <a:spAutoFit/>
          </a:bodyPr>
          <a:lstStyle/>
          <a:p>
            <a:pPr>
              <a:defRPr/>
            </a:pPr>
            <a:endParaRPr lang="en-US" b="1" dirty="0">
              <a:effectLst>
                <a:outerShdw blurRad="38100" dist="38100" dir="2700000" algn="tl">
                  <a:srgbClr val="000000">
                    <a:alpha val="43137"/>
                  </a:srgbClr>
                </a:outerShdw>
              </a:effectLst>
              <a:latin typeface="Arial Narrow" pitchFamily="34" charset="0"/>
            </a:endParaRPr>
          </a:p>
        </p:txBody>
      </p:sp>
      <p:pic>
        <p:nvPicPr>
          <p:cNvPr id="61444" name="Picture 17" descr="http://www.90s411.com/images/grunge-fashion1.jpg"/>
          <p:cNvPicPr>
            <a:picLocks noChangeAspect="1" noChangeArrowheads="1"/>
          </p:cNvPicPr>
          <p:nvPr/>
        </p:nvPicPr>
        <p:blipFill>
          <a:blip r:embed="rId3">
            <a:extLst>
              <a:ext uri="{28A0092B-C50C-407E-A947-70E740481C1C}">
                <a14:useLocalDpi xmlns:a14="http://schemas.microsoft.com/office/drawing/2010/main" val="0"/>
              </a:ext>
            </a:extLst>
          </a:blip>
          <a:srcRect l="5199" t="1846" r="1823" b="2138"/>
          <a:stretch>
            <a:fillRect/>
          </a:stretch>
        </p:blipFill>
        <p:spPr bwMode="auto">
          <a:xfrm>
            <a:off x="4407736" y="1580733"/>
            <a:ext cx="3362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9" descr="http://www.90s411.com/images/beanie-bab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838" y="3886200"/>
            <a:ext cx="23606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2" descr="http://www.popcultureinterruption.com/wp-content/uploads/2012/11/Boy-Meets-Wor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 y="1197552"/>
            <a:ext cx="4264026" cy="2704690"/>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http://cdn3.teen.com/wp-content/uploads/2013/04/1990s-kid-personality-match-quiz-main-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164" y="1108077"/>
            <a:ext cx="3492733" cy="2485356"/>
          </a:xfrm>
          <a:prstGeom prst="rect">
            <a:avLst/>
          </a:prstGeom>
          <a:noFill/>
          <a:extLst>
            <a:ext uri="{909E8E84-426E-40DD-AFC4-6F175D3DCCD1}">
              <a14:hiddenFill xmlns:a14="http://schemas.microsoft.com/office/drawing/2010/main">
                <a:solidFill>
                  <a:srgbClr val="FFFFFF"/>
                </a:solidFill>
              </a14:hiddenFill>
            </a:ext>
          </a:extLst>
        </p:spPr>
      </p:pic>
      <p:pic>
        <p:nvPicPr>
          <p:cNvPr id="73736" name="Picture 8" descr="http://www.polyvore.com/cgi/img-thing?.out=jpg&amp;size=l&amp;tid=288868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148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3738" name="Picture 10" descr="https://pbs.twimg.com/media/CL0oE4EUcAAa-y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432" y="4114800"/>
            <a:ext cx="2828257" cy="2121193"/>
          </a:xfrm>
          <a:prstGeom prst="rect">
            <a:avLst/>
          </a:prstGeom>
          <a:noFill/>
          <a:extLst>
            <a:ext uri="{909E8E84-426E-40DD-AFC4-6F175D3DCCD1}">
              <a14:hiddenFill xmlns:a14="http://schemas.microsoft.com/office/drawing/2010/main">
                <a:solidFill>
                  <a:srgbClr val="FFFFFF"/>
                </a:solidFill>
              </a14:hiddenFill>
            </a:ext>
          </a:extLst>
        </p:spPr>
      </p:pic>
      <p:pic>
        <p:nvPicPr>
          <p:cNvPr id="73740" name="Picture 12" descr="http://www.allure.com/beauty-trends/blogs/daily-beauty-reporter/2015/07/16/selena_squa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1289" y="3902242"/>
            <a:ext cx="1801562" cy="1801562"/>
          </a:xfrm>
          <a:prstGeom prst="rect">
            <a:avLst/>
          </a:prstGeom>
          <a:noFill/>
          <a:extLst>
            <a:ext uri="{909E8E84-426E-40DD-AFC4-6F175D3DCCD1}">
              <a14:hiddenFill xmlns:a14="http://schemas.microsoft.com/office/drawing/2010/main">
                <a:solidFill>
                  <a:srgbClr val="FFFFFF"/>
                </a:solidFill>
              </a14:hiddenFill>
            </a:ext>
          </a:extLst>
        </p:spPr>
      </p:pic>
      <p:pic>
        <p:nvPicPr>
          <p:cNvPr id="73742" name="Picture 14" descr="http://guessthe90sanswers.com/wp-content/uploads/2014/01/guessthe90s-26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1" y="5518484"/>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3744" name="Picture 16" descr="https://img1.etsystatic.com/057/1/8194394/il_fullxfull.771224937_dtjj.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039" t="23855" r="25487" b="25445"/>
          <a:stretch/>
        </p:blipFill>
        <p:spPr bwMode="auto">
          <a:xfrm>
            <a:off x="5917616" y="5314459"/>
            <a:ext cx="1941095" cy="150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67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7" name="Rectangle 6"/>
          <p:cNvSpPr/>
          <p:nvPr/>
        </p:nvSpPr>
        <p:spPr>
          <a:xfrm>
            <a:off x="8153400" y="3962400"/>
            <a:ext cx="1639888" cy="369888"/>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Seinfeld</a:t>
            </a:r>
          </a:p>
        </p:txBody>
      </p:sp>
      <p:sp>
        <p:nvSpPr>
          <p:cNvPr id="10" name="Rectangle 9"/>
          <p:cNvSpPr/>
          <p:nvPr/>
        </p:nvSpPr>
        <p:spPr>
          <a:xfrm>
            <a:off x="2133600" y="5410201"/>
            <a:ext cx="1905000" cy="1077913"/>
          </a:xfrm>
          <a:prstGeom prst="rect">
            <a:avLst/>
          </a:prstGeom>
        </p:spPr>
        <p:txBody>
          <a:bodyPr>
            <a:spAutoFit/>
          </a:bodyPr>
          <a:lstStyle/>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TV</a:t>
            </a:r>
          </a:p>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Shows</a:t>
            </a:r>
            <a:endParaRPr lang="en-US" sz="3200" dirty="0">
              <a:solidFill>
                <a:srgbClr val="FF0000"/>
              </a:solidFill>
              <a:latin typeface="Gill Sans Ultra Bold" pitchFamily="34" charset="0"/>
            </a:endParaRPr>
          </a:p>
        </p:txBody>
      </p:sp>
      <p:pic>
        <p:nvPicPr>
          <p:cNvPr id="28677" name="Picture 12" descr="http://rds.yahoo.com/_ylt=A9G_bDoDpPxLLAEAviijzbkF/SIG=12ntq6qk1/EXP=1274934659/**http%3a/www.infidelitati.ro/wp-content/uploads/seinfeld-1024x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1066800"/>
            <a:ext cx="3198813" cy="2895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14" descr="http://images.fanpop.com/images/image_uploads/friends-friends-694400_800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114800"/>
            <a:ext cx="3384550" cy="2362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16" descr="'The Simpsons'/F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066801"/>
            <a:ext cx="2438400" cy="3459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4267200" y="6488114"/>
            <a:ext cx="3505200" cy="369887"/>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Friends</a:t>
            </a:r>
          </a:p>
        </p:txBody>
      </p:sp>
      <p:sp>
        <p:nvSpPr>
          <p:cNvPr id="15" name="Rectangle 14"/>
          <p:cNvSpPr/>
          <p:nvPr/>
        </p:nvSpPr>
        <p:spPr>
          <a:xfrm>
            <a:off x="1752600" y="4572000"/>
            <a:ext cx="2438400" cy="369888"/>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The Simpsons</a:t>
            </a:r>
          </a:p>
        </p:txBody>
      </p:sp>
      <p:pic>
        <p:nvPicPr>
          <p:cNvPr id="28682" name="Picture 18" descr="http://theroyalpains.files.wordpress.com/2009/07/games_xfiles_tt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066800"/>
            <a:ext cx="2705100" cy="2590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5170489" y="3657600"/>
            <a:ext cx="1196975" cy="369888"/>
          </a:xfrm>
          <a:prstGeom prst="rect">
            <a:avLst/>
          </a:prstGeom>
        </p:spPr>
        <p:txBody>
          <a:bodyPr wrap="none">
            <a:spAutoFit/>
          </a:bodyPr>
          <a:lstStyle/>
          <a:p>
            <a:pPr>
              <a:defRPr/>
            </a:pPr>
            <a:r>
              <a:rPr lang="en-US" b="1" dirty="0">
                <a:effectLst>
                  <a:outerShdw blurRad="38100" dist="38100" dir="2700000" algn="tl">
                    <a:srgbClr val="000000">
                      <a:alpha val="43137"/>
                    </a:srgbClr>
                  </a:outerShdw>
                </a:effectLst>
                <a:latin typeface="Arial Narrow" pitchFamily="34" charset="0"/>
              </a:rPr>
              <a:t>The X-Files</a:t>
            </a:r>
          </a:p>
        </p:txBody>
      </p:sp>
      <p:pic>
        <p:nvPicPr>
          <p:cNvPr id="28684" name="Picture 20" descr="http://sharetv.org/images/er-sh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1" y="4419600"/>
            <a:ext cx="2638425" cy="2057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8999539" y="6488114"/>
            <a:ext cx="447675" cy="369887"/>
          </a:xfrm>
          <a:prstGeom prst="rect">
            <a:avLst/>
          </a:prstGeom>
        </p:spPr>
        <p:txBody>
          <a:bodyPr wrap="none">
            <a:spAutoFit/>
          </a:bodyPr>
          <a:lstStyle/>
          <a:p>
            <a:pPr>
              <a:defRPr/>
            </a:pPr>
            <a:r>
              <a:rPr lang="en-US" b="1" dirty="0">
                <a:effectLst>
                  <a:outerShdw blurRad="38100" dist="38100" dir="2700000" algn="tl">
                    <a:srgbClr val="000000">
                      <a:alpha val="43137"/>
                    </a:srgbClr>
                  </a:outerShdw>
                </a:effectLst>
                <a:latin typeface="Arial Narrow" pitchFamily="34" charset="0"/>
              </a:rPr>
              <a:t>ER</a:t>
            </a:r>
          </a:p>
        </p:txBody>
      </p:sp>
    </p:spTree>
    <p:extLst>
      <p:ext uri="{BB962C8B-B14F-4D97-AF65-F5344CB8AC3E}">
        <p14:creationId xmlns:p14="http://schemas.microsoft.com/office/powerpoint/2010/main" val="2389655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1000"/>
                                        <p:tgtEl>
                                          <p:spTgt spid="28677"/>
                                        </p:tgtEl>
                                      </p:cBhvr>
                                    </p:animEffect>
                                    <p:anim calcmode="lin" valueType="num">
                                      <p:cBhvr>
                                        <p:cTn id="8" dur="1000" fill="hold"/>
                                        <p:tgtEl>
                                          <p:spTgt spid="28677"/>
                                        </p:tgtEl>
                                        <p:attrNameLst>
                                          <p:attrName>ppt_x</p:attrName>
                                        </p:attrNameLst>
                                      </p:cBhvr>
                                      <p:tavLst>
                                        <p:tav tm="0">
                                          <p:val>
                                            <p:strVal val="#ppt_x"/>
                                          </p:val>
                                        </p:tav>
                                        <p:tav tm="100000">
                                          <p:val>
                                            <p:strVal val="#ppt_x"/>
                                          </p:val>
                                        </p:tav>
                                      </p:tavLst>
                                    </p:anim>
                                    <p:anim calcmode="lin" valueType="num">
                                      <p:cBhvr>
                                        <p:cTn id="9" dur="900" decel="100000" fill="hold"/>
                                        <p:tgtEl>
                                          <p:spTgt spid="2867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67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28684"/>
                                        </p:tgtEl>
                                        <p:attrNameLst>
                                          <p:attrName>style.visibility</p:attrName>
                                        </p:attrNameLst>
                                      </p:cBhvr>
                                      <p:to>
                                        <p:strVal val="visible"/>
                                      </p:to>
                                    </p:set>
                                    <p:anim calcmode="lin" valueType="num">
                                      <p:cBhvr>
                                        <p:cTn id="21" dur="1000" fill="hold"/>
                                        <p:tgtEl>
                                          <p:spTgt spid="28684"/>
                                        </p:tgtEl>
                                        <p:attrNameLst>
                                          <p:attrName>ppt_w</p:attrName>
                                        </p:attrNameLst>
                                      </p:cBhvr>
                                      <p:tavLst>
                                        <p:tav tm="0">
                                          <p:val>
                                            <p:fltVal val="0"/>
                                          </p:val>
                                        </p:tav>
                                        <p:tav tm="100000">
                                          <p:val>
                                            <p:strVal val="#ppt_w"/>
                                          </p:val>
                                        </p:tav>
                                      </p:tavLst>
                                    </p:anim>
                                    <p:anim calcmode="lin" valueType="num">
                                      <p:cBhvr>
                                        <p:cTn id="22" dur="1000" fill="hold"/>
                                        <p:tgtEl>
                                          <p:spTgt spid="28684"/>
                                        </p:tgtEl>
                                        <p:attrNameLst>
                                          <p:attrName>ppt_h</p:attrName>
                                        </p:attrNameLst>
                                      </p:cBhvr>
                                      <p:tavLst>
                                        <p:tav tm="0">
                                          <p:val>
                                            <p:fltVal val="0"/>
                                          </p:val>
                                        </p:tav>
                                        <p:tav tm="100000">
                                          <p:val>
                                            <p:strVal val="#ppt_h"/>
                                          </p:val>
                                        </p:tav>
                                      </p:tavLst>
                                    </p:anim>
                                    <p:anim calcmode="lin" valueType="num">
                                      <p:cBhvr>
                                        <p:cTn id="23" dur="1000" fill="hold"/>
                                        <p:tgtEl>
                                          <p:spTgt spid="28684"/>
                                        </p:tgtEl>
                                        <p:attrNameLst>
                                          <p:attrName>style.rotation</p:attrName>
                                        </p:attrNameLst>
                                      </p:cBhvr>
                                      <p:tavLst>
                                        <p:tav tm="0">
                                          <p:val>
                                            <p:fltVal val="90"/>
                                          </p:val>
                                        </p:tav>
                                        <p:tav tm="100000">
                                          <p:val>
                                            <p:fltVal val="0"/>
                                          </p:val>
                                        </p:tav>
                                      </p:tavLst>
                                    </p:anim>
                                    <p:animEffect transition="in" filter="fade">
                                      <p:cBhvr>
                                        <p:cTn id="24" dur="1000"/>
                                        <p:tgtEl>
                                          <p:spTgt spid="28684"/>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nodeType="clickEffect">
                                  <p:stCondLst>
                                    <p:cond delay="0"/>
                                  </p:stCondLst>
                                  <p:iterate type="lt">
                                    <p:tmPct val="5000"/>
                                  </p:iterate>
                                  <p:childTnLst>
                                    <p:set>
                                      <p:cBhvr>
                                        <p:cTn id="34" dur="1" fill="hold">
                                          <p:stCondLst>
                                            <p:cond delay="0"/>
                                          </p:stCondLst>
                                        </p:cTn>
                                        <p:tgtEl>
                                          <p:spTgt spid="28678"/>
                                        </p:tgtEl>
                                        <p:attrNameLst>
                                          <p:attrName>style.visibility</p:attrName>
                                        </p:attrNameLst>
                                      </p:cBhvr>
                                      <p:to>
                                        <p:strVal val="visible"/>
                                      </p:to>
                                    </p:set>
                                    <p:anim calcmode="lin" valueType="num">
                                      <p:cBhvr>
                                        <p:cTn id="35" dur="1000" fill="hold"/>
                                        <p:tgtEl>
                                          <p:spTgt spid="28678"/>
                                        </p:tgtEl>
                                        <p:attrNameLst>
                                          <p:attrName>ppt_w</p:attrName>
                                        </p:attrNameLst>
                                      </p:cBhvr>
                                      <p:tavLst>
                                        <p:tav tm="0">
                                          <p:val>
                                            <p:fltVal val="0"/>
                                          </p:val>
                                        </p:tav>
                                        <p:tav tm="100000">
                                          <p:val>
                                            <p:strVal val="#ppt_w"/>
                                          </p:val>
                                        </p:tav>
                                      </p:tavLst>
                                    </p:anim>
                                    <p:anim calcmode="lin" valueType="num">
                                      <p:cBhvr>
                                        <p:cTn id="36" dur="1000" fill="hold"/>
                                        <p:tgtEl>
                                          <p:spTgt spid="28678"/>
                                        </p:tgtEl>
                                        <p:attrNameLst>
                                          <p:attrName>ppt_h</p:attrName>
                                        </p:attrNameLst>
                                      </p:cBhvr>
                                      <p:tavLst>
                                        <p:tav tm="0">
                                          <p:val>
                                            <p:fltVal val="0"/>
                                          </p:val>
                                        </p:tav>
                                        <p:tav tm="100000">
                                          <p:val>
                                            <p:strVal val="#ppt_h"/>
                                          </p:val>
                                        </p:tav>
                                      </p:tavLst>
                                    </p:anim>
                                    <p:anim calcmode="lin" valueType="num">
                                      <p:cBhvr>
                                        <p:cTn id="37" dur="1000" fill="hold"/>
                                        <p:tgtEl>
                                          <p:spTgt spid="28678"/>
                                        </p:tgtEl>
                                        <p:attrNameLst>
                                          <p:attrName>style.rotation</p:attrName>
                                        </p:attrNameLst>
                                      </p:cBhvr>
                                      <p:tavLst>
                                        <p:tav tm="0">
                                          <p:val>
                                            <p:fltVal val="90"/>
                                          </p:val>
                                        </p:tav>
                                        <p:tav tm="100000">
                                          <p:val>
                                            <p:fltVal val="0"/>
                                          </p:val>
                                        </p:tav>
                                      </p:tavLst>
                                    </p:anim>
                                    <p:animEffect transition="in" filter="fade">
                                      <p:cBhvr>
                                        <p:cTn id="38" dur="1000"/>
                                        <p:tgtEl>
                                          <p:spTgt spid="28678"/>
                                        </p:tgtEl>
                                      </p:cBhvr>
                                    </p:animEffect>
                                  </p:childTnLst>
                                </p:cTn>
                              </p:par>
                              <p:par>
                                <p:cTn id="39" presetID="31" presetClass="entr" presetSubtype="0" fill="hold" grpId="0" nodeType="withEffect">
                                  <p:stCondLst>
                                    <p:cond delay="0"/>
                                  </p:stCondLst>
                                  <p:iterate type="lt">
                                    <p:tmPct val="5000"/>
                                  </p:iterate>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iterate type="lt">
                                    <p:tmPct val="5000"/>
                                  </p:iterate>
                                  <p:childTnLst>
                                    <p:set>
                                      <p:cBhvr>
                                        <p:cTn id="48" dur="1" fill="hold">
                                          <p:stCondLst>
                                            <p:cond delay="0"/>
                                          </p:stCondLst>
                                        </p:cTn>
                                        <p:tgtEl>
                                          <p:spTgt spid="28682"/>
                                        </p:tgtEl>
                                        <p:attrNameLst>
                                          <p:attrName>style.visibility</p:attrName>
                                        </p:attrNameLst>
                                      </p:cBhvr>
                                      <p:to>
                                        <p:strVal val="visible"/>
                                      </p:to>
                                    </p:set>
                                    <p:anim calcmode="lin" valueType="num">
                                      <p:cBhvr>
                                        <p:cTn id="49" dur="1000" fill="hold"/>
                                        <p:tgtEl>
                                          <p:spTgt spid="28682"/>
                                        </p:tgtEl>
                                        <p:attrNameLst>
                                          <p:attrName>ppt_w</p:attrName>
                                        </p:attrNameLst>
                                      </p:cBhvr>
                                      <p:tavLst>
                                        <p:tav tm="0">
                                          <p:val>
                                            <p:fltVal val="0"/>
                                          </p:val>
                                        </p:tav>
                                        <p:tav tm="100000">
                                          <p:val>
                                            <p:strVal val="#ppt_w"/>
                                          </p:val>
                                        </p:tav>
                                      </p:tavLst>
                                    </p:anim>
                                    <p:anim calcmode="lin" valueType="num">
                                      <p:cBhvr>
                                        <p:cTn id="50" dur="1000" fill="hold"/>
                                        <p:tgtEl>
                                          <p:spTgt spid="28682"/>
                                        </p:tgtEl>
                                        <p:attrNameLst>
                                          <p:attrName>ppt_h</p:attrName>
                                        </p:attrNameLst>
                                      </p:cBhvr>
                                      <p:tavLst>
                                        <p:tav tm="0">
                                          <p:val>
                                            <p:fltVal val="0"/>
                                          </p:val>
                                        </p:tav>
                                        <p:tav tm="100000">
                                          <p:val>
                                            <p:strVal val="#ppt_h"/>
                                          </p:val>
                                        </p:tav>
                                      </p:tavLst>
                                    </p:anim>
                                    <p:anim calcmode="lin" valueType="num">
                                      <p:cBhvr>
                                        <p:cTn id="51" dur="1000" fill="hold"/>
                                        <p:tgtEl>
                                          <p:spTgt spid="28682"/>
                                        </p:tgtEl>
                                        <p:attrNameLst>
                                          <p:attrName>style.rotation</p:attrName>
                                        </p:attrNameLst>
                                      </p:cBhvr>
                                      <p:tavLst>
                                        <p:tav tm="0">
                                          <p:val>
                                            <p:fltVal val="90"/>
                                          </p:val>
                                        </p:tav>
                                        <p:tav tm="100000">
                                          <p:val>
                                            <p:fltVal val="0"/>
                                          </p:val>
                                        </p:tav>
                                      </p:tavLst>
                                    </p:anim>
                                    <p:animEffect transition="in" filter="fade">
                                      <p:cBhvr>
                                        <p:cTn id="52" dur="1000"/>
                                        <p:tgtEl>
                                          <p:spTgt spid="28682"/>
                                        </p:tgtEl>
                                      </p:cBhvr>
                                    </p:animEffect>
                                  </p:childTnLst>
                                </p:cTn>
                              </p:par>
                              <p:par>
                                <p:cTn id="53" presetID="31" presetClass="entr" presetSubtype="0" fill="hold" grpId="0" nodeType="withEffect">
                                  <p:stCondLst>
                                    <p:cond delay="0"/>
                                  </p:stCondLst>
                                  <p:iterate type="lt">
                                    <p:tmPct val="5000"/>
                                  </p:iterate>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28679"/>
                                        </p:tgtEl>
                                        <p:attrNameLst>
                                          <p:attrName>style.visibility</p:attrName>
                                        </p:attrNameLst>
                                      </p:cBhvr>
                                      <p:to>
                                        <p:strVal val="visible"/>
                                      </p:to>
                                    </p:set>
                                    <p:anim calcmode="lin" valueType="num">
                                      <p:cBhvr>
                                        <p:cTn id="63" dur="1000" fill="hold"/>
                                        <p:tgtEl>
                                          <p:spTgt spid="28679"/>
                                        </p:tgtEl>
                                        <p:attrNameLst>
                                          <p:attrName>ppt_w</p:attrName>
                                        </p:attrNameLst>
                                      </p:cBhvr>
                                      <p:tavLst>
                                        <p:tav tm="0">
                                          <p:val>
                                            <p:fltVal val="0"/>
                                          </p:val>
                                        </p:tav>
                                        <p:tav tm="100000">
                                          <p:val>
                                            <p:strVal val="#ppt_w"/>
                                          </p:val>
                                        </p:tav>
                                      </p:tavLst>
                                    </p:anim>
                                    <p:anim calcmode="lin" valueType="num">
                                      <p:cBhvr>
                                        <p:cTn id="64" dur="1000" fill="hold"/>
                                        <p:tgtEl>
                                          <p:spTgt spid="28679"/>
                                        </p:tgtEl>
                                        <p:attrNameLst>
                                          <p:attrName>ppt_h</p:attrName>
                                        </p:attrNameLst>
                                      </p:cBhvr>
                                      <p:tavLst>
                                        <p:tav tm="0">
                                          <p:val>
                                            <p:fltVal val="0"/>
                                          </p:val>
                                        </p:tav>
                                        <p:tav tm="100000">
                                          <p:val>
                                            <p:strVal val="#ppt_h"/>
                                          </p:val>
                                        </p:tav>
                                      </p:tavLst>
                                    </p:anim>
                                    <p:anim calcmode="lin" valueType="num">
                                      <p:cBhvr>
                                        <p:cTn id="65" dur="1000" fill="hold"/>
                                        <p:tgtEl>
                                          <p:spTgt spid="28679"/>
                                        </p:tgtEl>
                                        <p:attrNameLst>
                                          <p:attrName>style.rotation</p:attrName>
                                        </p:attrNameLst>
                                      </p:cBhvr>
                                      <p:tavLst>
                                        <p:tav tm="0">
                                          <p:val>
                                            <p:fltVal val="90"/>
                                          </p:val>
                                        </p:tav>
                                        <p:tav tm="100000">
                                          <p:val>
                                            <p:fltVal val="0"/>
                                          </p:val>
                                        </p:tav>
                                      </p:tavLst>
                                    </p:anim>
                                    <p:animEffect transition="in" filter="fade">
                                      <p:cBhvr>
                                        <p:cTn id="66" dur="1000"/>
                                        <p:tgtEl>
                                          <p:spTgt spid="28679"/>
                                        </p:tgtEl>
                                      </p:cBhvr>
                                    </p:animEffect>
                                  </p:childTnLst>
                                </p:cTn>
                              </p:par>
                              <p:par>
                                <p:cTn id="67" presetID="31" presetClass="entr" presetSubtype="0" fill="hold" grpId="0" nodeType="withEffect">
                                  <p:stCondLst>
                                    <p:cond delay="0"/>
                                  </p:stCondLst>
                                  <p:iterate type="lt">
                                    <p:tmPct val="5000"/>
                                  </p:iterate>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90"/>
                                          </p:val>
                                        </p:tav>
                                        <p:tav tm="100000">
                                          <p:val>
                                            <p:fltVal val="0"/>
                                          </p:val>
                                        </p:tav>
                                      </p:tavLst>
                                    </p:anim>
                                    <p:animEffect transition="in" filter="fade">
                                      <p:cBhvr>
                                        <p:cTn id="7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7" grpId="0"/>
      <p:bldP spid="19"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9718" name="Picture 22" descr="http://www.freewebs.com/oceanofsecrets/Titanic-Movie-Poster-C1005382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2647950" cy="4648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0" descr="http://richkleber.com/family/rich/moviereviews/moviereviews/movieimages/forrestgu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057400"/>
            <a:ext cx="2438400" cy="4591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16" name="Picture 20" descr="http://uscthanhtan.files.wordpress.com/2009/02/shawshank-redemp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295400"/>
            <a:ext cx="2514600" cy="4572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8" name="Rectangle 7"/>
          <p:cNvSpPr/>
          <p:nvPr/>
        </p:nvSpPr>
        <p:spPr>
          <a:xfrm>
            <a:off x="8305800" y="990601"/>
            <a:ext cx="1900238" cy="1077913"/>
          </a:xfrm>
          <a:prstGeom prst="rect">
            <a:avLst/>
          </a:prstGeom>
        </p:spPr>
        <p:txBody>
          <a:bodyPr wrap="none">
            <a:spAutoFit/>
          </a:bodyPr>
          <a:lstStyle/>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in</a:t>
            </a:r>
          </a:p>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Movies</a:t>
            </a:r>
            <a:endParaRPr lang="en-US" sz="3200" dirty="0">
              <a:solidFill>
                <a:srgbClr val="FF0000"/>
              </a:solidFill>
              <a:latin typeface="Gill Sans Ultra Bold" pitchFamily="34" charset="0"/>
            </a:endParaRPr>
          </a:p>
        </p:txBody>
      </p:sp>
      <p:pic>
        <p:nvPicPr>
          <p:cNvPr id="63495" name="Picture 16" descr="http://i.ixnp.com/images/v6.31/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8" descr="http://i.ixnp.com/images/v6.31/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4" descr="http://richkleber.com/family/rich/moviereviews/moviereviews/movieimages/savingprivatery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133600"/>
            <a:ext cx="2438400"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040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9718"/>
                                        </p:tgtEl>
                                        <p:attrNameLst>
                                          <p:attrName>style.visibility</p:attrName>
                                        </p:attrNameLst>
                                      </p:cBhvr>
                                      <p:to>
                                        <p:strVal val="visible"/>
                                      </p:to>
                                    </p:set>
                                    <p:anim calcmode="lin" valueType="num">
                                      <p:cBhvr>
                                        <p:cTn id="7" dur="1000" fill="hold"/>
                                        <p:tgtEl>
                                          <p:spTgt spid="29718"/>
                                        </p:tgtEl>
                                        <p:attrNameLst>
                                          <p:attrName>ppt_w</p:attrName>
                                        </p:attrNameLst>
                                      </p:cBhvr>
                                      <p:tavLst>
                                        <p:tav tm="0">
                                          <p:val>
                                            <p:fltVal val="0"/>
                                          </p:val>
                                        </p:tav>
                                        <p:tav tm="100000">
                                          <p:val>
                                            <p:strVal val="#ppt_w"/>
                                          </p:val>
                                        </p:tav>
                                      </p:tavLst>
                                    </p:anim>
                                    <p:anim calcmode="lin" valueType="num">
                                      <p:cBhvr>
                                        <p:cTn id="8" dur="1000" fill="hold"/>
                                        <p:tgtEl>
                                          <p:spTgt spid="29718"/>
                                        </p:tgtEl>
                                        <p:attrNameLst>
                                          <p:attrName>ppt_h</p:attrName>
                                        </p:attrNameLst>
                                      </p:cBhvr>
                                      <p:tavLst>
                                        <p:tav tm="0">
                                          <p:val>
                                            <p:fltVal val="0"/>
                                          </p:val>
                                        </p:tav>
                                        <p:tav tm="100000">
                                          <p:val>
                                            <p:strVal val="#ppt_h"/>
                                          </p:val>
                                        </p:tav>
                                      </p:tavLst>
                                    </p:anim>
                                    <p:anim calcmode="lin" valueType="num">
                                      <p:cBhvr>
                                        <p:cTn id="9" dur="1000" fill="hold"/>
                                        <p:tgtEl>
                                          <p:spTgt spid="29718"/>
                                        </p:tgtEl>
                                        <p:attrNameLst>
                                          <p:attrName>style.rotation</p:attrName>
                                        </p:attrNameLst>
                                      </p:cBhvr>
                                      <p:tavLst>
                                        <p:tav tm="0">
                                          <p:val>
                                            <p:fltVal val="90"/>
                                          </p:val>
                                        </p:tav>
                                        <p:tav tm="100000">
                                          <p:val>
                                            <p:fltVal val="0"/>
                                          </p:val>
                                        </p:tav>
                                      </p:tavLst>
                                    </p:anim>
                                    <p:animEffect transition="in" filter="fade">
                                      <p:cBhvr>
                                        <p:cTn id="10" dur="1000"/>
                                        <p:tgtEl>
                                          <p:spTgt spid="297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29706"/>
                                        </p:tgtEl>
                                        <p:attrNameLst>
                                          <p:attrName>style.visibility</p:attrName>
                                        </p:attrNameLst>
                                      </p:cBhvr>
                                      <p:to>
                                        <p:strVal val="visible"/>
                                      </p:to>
                                    </p:set>
                                    <p:anim calcmode="lin" valueType="num">
                                      <p:cBhvr>
                                        <p:cTn id="15" dur="1000" fill="hold"/>
                                        <p:tgtEl>
                                          <p:spTgt spid="29706"/>
                                        </p:tgtEl>
                                        <p:attrNameLst>
                                          <p:attrName>ppt_w</p:attrName>
                                        </p:attrNameLst>
                                      </p:cBhvr>
                                      <p:tavLst>
                                        <p:tav tm="0">
                                          <p:val>
                                            <p:fltVal val="0"/>
                                          </p:val>
                                        </p:tav>
                                        <p:tav tm="100000">
                                          <p:val>
                                            <p:strVal val="#ppt_w"/>
                                          </p:val>
                                        </p:tav>
                                      </p:tavLst>
                                    </p:anim>
                                    <p:anim calcmode="lin" valueType="num">
                                      <p:cBhvr>
                                        <p:cTn id="16" dur="1000" fill="hold"/>
                                        <p:tgtEl>
                                          <p:spTgt spid="29706"/>
                                        </p:tgtEl>
                                        <p:attrNameLst>
                                          <p:attrName>ppt_h</p:attrName>
                                        </p:attrNameLst>
                                      </p:cBhvr>
                                      <p:tavLst>
                                        <p:tav tm="0">
                                          <p:val>
                                            <p:fltVal val="0"/>
                                          </p:val>
                                        </p:tav>
                                        <p:tav tm="100000">
                                          <p:val>
                                            <p:strVal val="#ppt_h"/>
                                          </p:val>
                                        </p:tav>
                                      </p:tavLst>
                                    </p:anim>
                                    <p:anim calcmode="lin" valueType="num">
                                      <p:cBhvr>
                                        <p:cTn id="17" dur="1000" fill="hold"/>
                                        <p:tgtEl>
                                          <p:spTgt spid="29706"/>
                                        </p:tgtEl>
                                        <p:attrNameLst>
                                          <p:attrName>style.rotation</p:attrName>
                                        </p:attrNameLst>
                                      </p:cBhvr>
                                      <p:tavLst>
                                        <p:tav tm="0">
                                          <p:val>
                                            <p:fltVal val="90"/>
                                          </p:val>
                                        </p:tav>
                                        <p:tav tm="100000">
                                          <p:val>
                                            <p:fltVal val="0"/>
                                          </p:val>
                                        </p:tav>
                                      </p:tavLst>
                                    </p:anim>
                                    <p:animEffect transition="in" filter="fade">
                                      <p:cBhvr>
                                        <p:cTn id="18" dur="1000"/>
                                        <p:tgtEl>
                                          <p:spTgt spid="297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9716"/>
                                        </p:tgtEl>
                                        <p:attrNameLst>
                                          <p:attrName>style.visibility</p:attrName>
                                        </p:attrNameLst>
                                      </p:cBhvr>
                                      <p:to>
                                        <p:strVal val="visible"/>
                                      </p:to>
                                    </p:set>
                                    <p:anim calcmode="lin" valueType="num">
                                      <p:cBhvr>
                                        <p:cTn id="23" dur="1000" fill="hold"/>
                                        <p:tgtEl>
                                          <p:spTgt spid="29716"/>
                                        </p:tgtEl>
                                        <p:attrNameLst>
                                          <p:attrName>ppt_w</p:attrName>
                                        </p:attrNameLst>
                                      </p:cBhvr>
                                      <p:tavLst>
                                        <p:tav tm="0">
                                          <p:val>
                                            <p:fltVal val="0"/>
                                          </p:val>
                                        </p:tav>
                                        <p:tav tm="100000">
                                          <p:val>
                                            <p:strVal val="#ppt_w"/>
                                          </p:val>
                                        </p:tav>
                                      </p:tavLst>
                                    </p:anim>
                                    <p:anim calcmode="lin" valueType="num">
                                      <p:cBhvr>
                                        <p:cTn id="24" dur="1000" fill="hold"/>
                                        <p:tgtEl>
                                          <p:spTgt spid="29716"/>
                                        </p:tgtEl>
                                        <p:attrNameLst>
                                          <p:attrName>ppt_h</p:attrName>
                                        </p:attrNameLst>
                                      </p:cBhvr>
                                      <p:tavLst>
                                        <p:tav tm="0">
                                          <p:val>
                                            <p:fltVal val="0"/>
                                          </p:val>
                                        </p:tav>
                                        <p:tav tm="100000">
                                          <p:val>
                                            <p:strVal val="#ppt_h"/>
                                          </p:val>
                                        </p:tav>
                                      </p:tavLst>
                                    </p:anim>
                                    <p:anim calcmode="lin" valueType="num">
                                      <p:cBhvr>
                                        <p:cTn id="25" dur="1000" fill="hold"/>
                                        <p:tgtEl>
                                          <p:spTgt spid="29716"/>
                                        </p:tgtEl>
                                        <p:attrNameLst>
                                          <p:attrName>style.rotation</p:attrName>
                                        </p:attrNameLst>
                                      </p:cBhvr>
                                      <p:tavLst>
                                        <p:tav tm="0">
                                          <p:val>
                                            <p:fltVal val="90"/>
                                          </p:val>
                                        </p:tav>
                                        <p:tav tm="100000">
                                          <p:val>
                                            <p:fltVal val="0"/>
                                          </p:val>
                                        </p:tav>
                                      </p:tavLst>
                                    </p:anim>
                                    <p:animEffect transition="in" filter="fade">
                                      <p:cBhvr>
                                        <p:cTn id="26" dur="1000"/>
                                        <p:tgtEl>
                                          <p:spTgt spid="297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9710"/>
                                        </p:tgtEl>
                                        <p:attrNameLst>
                                          <p:attrName>style.visibility</p:attrName>
                                        </p:attrNameLst>
                                      </p:cBhvr>
                                      <p:to>
                                        <p:strVal val="visible"/>
                                      </p:to>
                                    </p:set>
                                    <p:anim calcmode="lin" valueType="num">
                                      <p:cBhvr>
                                        <p:cTn id="31" dur="1000" fill="hold"/>
                                        <p:tgtEl>
                                          <p:spTgt spid="29710"/>
                                        </p:tgtEl>
                                        <p:attrNameLst>
                                          <p:attrName>ppt_w</p:attrName>
                                        </p:attrNameLst>
                                      </p:cBhvr>
                                      <p:tavLst>
                                        <p:tav tm="0">
                                          <p:val>
                                            <p:fltVal val="0"/>
                                          </p:val>
                                        </p:tav>
                                        <p:tav tm="100000">
                                          <p:val>
                                            <p:strVal val="#ppt_w"/>
                                          </p:val>
                                        </p:tav>
                                      </p:tavLst>
                                    </p:anim>
                                    <p:anim calcmode="lin" valueType="num">
                                      <p:cBhvr>
                                        <p:cTn id="32" dur="1000" fill="hold"/>
                                        <p:tgtEl>
                                          <p:spTgt spid="29710"/>
                                        </p:tgtEl>
                                        <p:attrNameLst>
                                          <p:attrName>ppt_h</p:attrName>
                                        </p:attrNameLst>
                                      </p:cBhvr>
                                      <p:tavLst>
                                        <p:tav tm="0">
                                          <p:val>
                                            <p:fltVal val="0"/>
                                          </p:val>
                                        </p:tav>
                                        <p:tav tm="100000">
                                          <p:val>
                                            <p:strVal val="#ppt_h"/>
                                          </p:val>
                                        </p:tav>
                                      </p:tavLst>
                                    </p:anim>
                                    <p:anim calcmode="lin" valueType="num">
                                      <p:cBhvr>
                                        <p:cTn id="33" dur="1000" fill="hold"/>
                                        <p:tgtEl>
                                          <p:spTgt spid="29710"/>
                                        </p:tgtEl>
                                        <p:attrNameLst>
                                          <p:attrName>style.rotation</p:attrName>
                                        </p:attrNameLst>
                                      </p:cBhvr>
                                      <p:tavLst>
                                        <p:tav tm="0">
                                          <p:val>
                                            <p:fltVal val="90"/>
                                          </p:val>
                                        </p:tav>
                                        <p:tav tm="100000">
                                          <p:val>
                                            <p:fltVal val="0"/>
                                          </p:val>
                                        </p:tav>
                                      </p:tavLst>
                                    </p:anim>
                                    <p:animEffect transition="in" filter="fade">
                                      <p:cBhvr>
                                        <p:cTn id="34" dur="1000"/>
                                        <p:tgtEl>
                                          <p:spTgt spid="29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pic>
        <p:nvPicPr>
          <p:cNvPr id="70658" name="Picture 2" descr="https://upload.wikimedia.org/wikipedia/en/4/4b/Green_Day_-_Dookie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97" y="3869992"/>
            <a:ext cx="2857500" cy="2857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0303042" y="1313491"/>
            <a:ext cx="1447800" cy="1384300"/>
          </a:xfrm>
          <a:prstGeom prst="rect">
            <a:avLst/>
          </a:prstGeom>
        </p:spPr>
        <p:txBody>
          <a:bodyPr>
            <a:spAutoFit/>
          </a:bodyPr>
          <a:lstStyle/>
          <a:p>
            <a:pP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 in</a:t>
            </a:r>
          </a:p>
          <a:p>
            <a:pP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Music</a:t>
            </a:r>
            <a:endParaRPr lang="en-US" sz="2800" dirty="0">
              <a:solidFill>
                <a:srgbClr val="FF0000"/>
              </a:solidFill>
              <a:latin typeface="Gill Sans Ultra Bold" pitchFamily="34" charset="0"/>
            </a:endParaRPr>
          </a:p>
        </p:txBody>
      </p:sp>
      <p:pic>
        <p:nvPicPr>
          <p:cNvPr id="30724" name="Picture 11" descr="http://interpretivist.files.wordpress.com/2009/03/nirvana_nevermind_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6" y="1088692"/>
            <a:ext cx="3200400" cy="3200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7" descr="http://g-ecx.images-amazon.com/images/G/01/ciu/40/b2/d056eb6709a0897424723110.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76" y="3679492"/>
            <a:ext cx="3048000" cy="304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9" descr="http://seagirlx.files.wordpress.com/2009/11/album-achtung-bab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7" y="1088693"/>
            <a:ext cx="3228975" cy="31988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15" descr="http://rds.yahoo.com/_ylt=A9G_bHLMrfxLR28AMFCjzbkF/SIG=12dgfcav0/EXP=1274937164/**http%3a/littleimg.com/files/2796_4jccm/Black%2520Albu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2476" y="3603292"/>
            <a:ext cx="3124200" cy="312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29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ssolve">
                                      <p:cBhvr>
                                        <p:cTn id="7" dur="500"/>
                                        <p:tgtEl>
                                          <p:spTgt spid="307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26"/>
                                        </p:tgtEl>
                                        <p:attrNameLst>
                                          <p:attrName>style.visibility</p:attrName>
                                        </p:attrNameLst>
                                      </p:cBhvr>
                                      <p:to>
                                        <p:strVal val="visible"/>
                                      </p:to>
                                    </p:set>
                                    <p:animEffect transition="in" filter="dissolve">
                                      <p:cBhvr>
                                        <p:cTn id="12" dur="500"/>
                                        <p:tgtEl>
                                          <p:spTgt spid="307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25"/>
                                        </p:tgtEl>
                                        <p:attrNameLst>
                                          <p:attrName>style.visibility</p:attrName>
                                        </p:attrNameLst>
                                      </p:cBhvr>
                                      <p:to>
                                        <p:strVal val="visible"/>
                                      </p:to>
                                    </p:set>
                                    <p:animEffect transition="in" filter="dissolve">
                                      <p:cBhvr>
                                        <p:cTn id="17" dur="500"/>
                                        <p:tgtEl>
                                          <p:spTgt spid="307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27"/>
                                        </p:tgtEl>
                                        <p:attrNameLst>
                                          <p:attrName>style.visibility</p:attrName>
                                        </p:attrNameLst>
                                      </p:cBhvr>
                                      <p:to>
                                        <p:strVal val="visible"/>
                                      </p:to>
                                    </p:set>
                                    <p:animEffect transition="in" filter="dissolve">
                                      <p:cBhvr>
                                        <p:cTn id="22"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12" name="Rectangle 11"/>
          <p:cNvSpPr/>
          <p:nvPr/>
        </p:nvSpPr>
        <p:spPr>
          <a:xfrm>
            <a:off x="12977813" y="5486400"/>
            <a:ext cx="185737" cy="369888"/>
          </a:xfrm>
          <a:prstGeom prst="rect">
            <a:avLst/>
          </a:prstGeom>
        </p:spPr>
        <p:txBody>
          <a:bodyPr wrap="none">
            <a:spAutoFit/>
          </a:bodyPr>
          <a:lstStyle/>
          <a:p>
            <a:pPr>
              <a:defRPr/>
            </a:pPr>
            <a:endParaRPr lang="en-US" b="1" dirty="0">
              <a:effectLst>
                <a:outerShdw blurRad="38100" dist="38100" dir="2700000" algn="tl">
                  <a:srgbClr val="000000">
                    <a:alpha val="43137"/>
                  </a:srgbClr>
                </a:outerShdw>
              </a:effectLst>
              <a:latin typeface="Arial Narrow" pitchFamily="34" charset="0"/>
            </a:endParaRPr>
          </a:p>
        </p:txBody>
      </p:sp>
      <p:pic>
        <p:nvPicPr>
          <p:cNvPr id="24580" name="Picture 17" descr="http://www.90s411.com/images/grunge-fashion1.jpg"/>
          <p:cNvPicPr>
            <a:picLocks noChangeAspect="1" noChangeArrowheads="1"/>
          </p:cNvPicPr>
          <p:nvPr/>
        </p:nvPicPr>
        <p:blipFill>
          <a:blip r:embed="rId3">
            <a:extLst>
              <a:ext uri="{28A0092B-C50C-407E-A947-70E740481C1C}">
                <a14:useLocalDpi xmlns:a14="http://schemas.microsoft.com/office/drawing/2010/main" val="0"/>
              </a:ext>
            </a:extLst>
          </a:blip>
          <a:srcRect l="5199" t="1846" r="1823" b="2138"/>
          <a:stretch>
            <a:fillRect/>
          </a:stretch>
        </p:blipFill>
        <p:spPr bwMode="auto">
          <a:xfrm>
            <a:off x="7086601" y="1143000"/>
            <a:ext cx="3362325" cy="3429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19" descr="http://www.90s411.com/images/beanie-bab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143000"/>
            <a:ext cx="2360613" cy="3048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7" descr="http://www.yobeat.com/wp-content/uploads/2009/06/rollerblading_on_bridge.jpg"/>
          <p:cNvPicPr>
            <a:picLocks noChangeAspect="1" noChangeArrowheads="1"/>
          </p:cNvPicPr>
          <p:nvPr/>
        </p:nvPicPr>
        <p:blipFill>
          <a:blip r:embed="rId5">
            <a:extLst>
              <a:ext uri="{28A0092B-C50C-407E-A947-70E740481C1C}">
                <a14:useLocalDpi xmlns:a14="http://schemas.microsoft.com/office/drawing/2010/main" val="0"/>
              </a:ext>
            </a:extLst>
          </a:blip>
          <a:srcRect l="13184" t="11296" r="7549" b="1163"/>
          <a:stretch>
            <a:fillRect/>
          </a:stretch>
        </p:blipFill>
        <p:spPr bwMode="auto">
          <a:xfrm>
            <a:off x="1676400" y="4343400"/>
            <a:ext cx="4114800" cy="2349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View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143001"/>
            <a:ext cx="2667000" cy="30718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7" name="Picture 11" descr="View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4716464"/>
            <a:ext cx="1600200" cy="19319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8153400" y="4648201"/>
            <a:ext cx="2286000" cy="2062163"/>
          </a:xfrm>
          <a:prstGeom prst="rect">
            <a:avLst/>
          </a:prstGeom>
        </p:spPr>
        <p:txBody>
          <a:bodyPr>
            <a:spAutoFit/>
          </a:bodyPr>
          <a:lstStyle/>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Most Popular in the ‘90s</a:t>
            </a:r>
            <a:endParaRPr lang="en-US" sz="3200" dirty="0">
              <a:solidFill>
                <a:srgbClr val="FF0000"/>
              </a:solidFill>
              <a:latin typeface="Gill Sans Ultra Bold" pitchFamily="34" charset="0"/>
            </a:endParaRPr>
          </a:p>
        </p:txBody>
      </p:sp>
    </p:spTree>
    <p:extLst>
      <p:ext uri="{BB962C8B-B14F-4D97-AF65-F5344CB8AC3E}">
        <p14:creationId xmlns:p14="http://schemas.microsoft.com/office/powerpoint/2010/main" val="4237256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dissolve">
                                      <p:cBhvr>
                                        <p:cTn id="7" dur="500"/>
                                        <p:tgtEl>
                                          <p:spTgt spid="24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585"/>
                                        </p:tgtEl>
                                        <p:attrNameLst>
                                          <p:attrName>style.visibility</p:attrName>
                                        </p:attrNameLst>
                                      </p:cBhvr>
                                      <p:to>
                                        <p:strVal val="visible"/>
                                      </p:to>
                                    </p:set>
                                    <p:animEffect transition="in" filter="dissolve">
                                      <p:cBhvr>
                                        <p:cTn id="12" dur="500"/>
                                        <p:tgtEl>
                                          <p:spTgt spid="24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3"/>
                                        </p:tgtEl>
                                        <p:attrNameLst>
                                          <p:attrName>style.visibility</p:attrName>
                                        </p:attrNameLst>
                                      </p:cBhvr>
                                      <p:to>
                                        <p:strVal val="visible"/>
                                      </p:to>
                                    </p:set>
                                    <p:animEffect transition="in" filter="fade">
                                      <p:cBhvr>
                                        <p:cTn id="17" dur="1000"/>
                                        <p:tgtEl>
                                          <p:spTgt spid="24583"/>
                                        </p:tgtEl>
                                      </p:cBhvr>
                                    </p:animEffect>
                                    <p:anim calcmode="lin" valueType="num">
                                      <p:cBhvr>
                                        <p:cTn id="18" dur="1000" fill="hold"/>
                                        <p:tgtEl>
                                          <p:spTgt spid="24583"/>
                                        </p:tgtEl>
                                        <p:attrNameLst>
                                          <p:attrName>ppt_x</p:attrName>
                                        </p:attrNameLst>
                                      </p:cBhvr>
                                      <p:tavLst>
                                        <p:tav tm="0">
                                          <p:val>
                                            <p:strVal val="#ppt_x"/>
                                          </p:val>
                                        </p:tav>
                                        <p:tav tm="100000">
                                          <p:val>
                                            <p:strVal val="#ppt_x"/>
                                          </p:val>
                                        </p:tav>
                                      </p:tavLst>
                                    </p:anim>
                                    <p:anim calcmode="lin" valueType="num">
                                      <p:cBhvr>
                                        <p:cTn id="19" dur="1000" fill="hold"/>
                                        <p:tgtEl>
                                          <p:spTgt spid="2458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24581"/>
                                        </p:tgtEl>
                                        <p:attrNameLst>
                                          <p:attrName>style.visibility</p:attrName>
                                        </p:attrNameLst>
                                      </p:cBhvr>
                                      <p:to>
                                        <p:strVal val="visible"/>
                                      </p:to>
                                    </p:set>
                                    <p:anim calcmode="lin" valueType="num">
                                      <p:cBhvr>
                                        <p:cTn id="24" dur="500" fill="hold"/>
                                        <p:tgtEl>
                                          <p:spTgt spid="24581"/>
                                        </p:tgtEl>
                                        <p:attrNameLst>
                                          <p:attrName>ppt_w</p:attrName>
                                        </p:attrNameLst>
                                      </p:cBhvr>
                                      <p:tavLst>
                                        <p:tav tm="0">
                                          <p:val>
                                            <p:strVal val="#ppt_w*0.05"/>
                                          </p:val>
                                        </p:tav>
                                        <p:tav tm="100000">
                                          <p:val>
                                            <p:strVal val="#ppt_w"/>
                                          </p:val>
                                        </p:tav>
                                      </p:tavLst>
                                    </p:anim>
                                    <p:anim calcmode="lin" valueType="num">
                                      <p:cBhvr>
                                        <p:cTn id="25" dur="500" fill="hold"/>
                                        <p:tgtEl>
                                          <p:spTgt spid="24581"/>
                                        </p:tgtEl>
                                        <p:attrNameLst>
                                          <p:attrName>ppt_h</p:attrName>
                                        </p:attrNameLst>
                                      </p:cBhvr>
                                      <p:tavLst>
                                        <p:tav tm="0">
                                          <p:val>
                                            <p:strVal val="#ppt_h"/>
                                          </p:val>
                                        </p:tav>
                                        <p:tav tm="100000">
                                          <p:val>
                                            <p:strVal val="#ppt_h"/>
                                          </p:val>
                                        </p:tav>
                                      </p:tavLst>
                                    </p:anim>
                                    <p:anim calcmode="lin" valueType="num">
                                      <p:cBhvr>
                                        <p:cTn id="26" dur="500" fill="hold"/>
                                        <p:tgtEl>
                                          <p:spTgt spid="24581"/>
                                        </p:tgtEl>
                                        <p:attrNameLst>
                                          <p:attrName>ppt_x</p:attrName>
                                        </p:attrNameLst>
                                      </p:cBhvr>
                                      <p:tavLst>
                                        <p:tav tm="0">
                                          <p:val>
                                            <p:strVal val="#ppt_x-.2"/>
                                          </p:val>
                                        </p:tav>
                                        <p:tav tm="100000">
                                          <p:val>
                                            <p:strVal val="#ppt_x"/>
                                          </p:val>
                                        </p:tav>
                                      </p:tavLst>
                                    </p:anim>
                                    <p:anim calcmode="lin" valueType="num">
                                      <p:cBhvr>
                                        <p:cTn id="27" dur="500" fill="hold"/>
                                        <p:tgtEl>
                                          <p:spTgt spid="24581"/>
                                        </p:tgtEl>
                                        <p:attrNameLst>
                                          <p:attrName>ppt_y</p:attrName>
                                        </p:attrNameLst>
                                      </p:cBhvr>
                                      <p:tavLst>
                                        <p:tav tm="0">
                                          <p:val>
                                            <p:strVal val="#ppt_y"/>
                                          </p:val>
                                        </p:tav>
                                        <p:tav tm="100000">
                                          <p:val>
                                            <p:strVal val="#ppt_y"/>
                                          </p:val>
                                        </p:tav>
                                      </p:tavLst>
                                    </p:anim>
                                    <p:animEffect transition="in" filter="fade">
                                      <p:cBhvr>
                                        <p:cTn id="28" dur="500"/>
                                        <p:tgtEl>
                                          <p:spTgt spid="2458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24587"/>
                                        </p:tgtEl>
                                        <p:attrNameLst>
                                          <p:attrName>style.visibility</p:attrName>
                                        </p:attrNameLst>
                                      </p:cBhvr>
                                      <p:to>
                                        <p:strVal val="visible"/>
                                      </p:to>
                                    </p:set>
                                    <p:anim calcmode="lin" valueType="num">
                                      <p:cBhvr>
                                        <p:cTn id="33" dur="500" fill="hold"/>
                                        <p:tgtEl>
                                          <p:spTgt spid="24587"/>
                                        </p:tgtEl>
                                        <p:attrNameLst>
                                          <p:attrName>ppt_w</p:attrName>
                                        </p:attrNameLst>
                                      </p:cBhvr>
                                      <p:tavLst>
                                        <p:tav tm="0">
                                          <p:val>
                                            <p:fltVal val="0"/>
                                          </p:val>
                                        </p:tav>
                                        <p:tav tm="100000">
                                          <p:val>
                                            <p:strVal val="#ppt_w"/>
                                          </p:val>
                                        </p:tav>
                                      </p:tavLst>
                                    </p:anim>
                                    <p:anim calcmode="lin" valueType="num">
                                      <p:cBhvr>
                                        <p:cTn id="34" dur="500" fill="hold"/>
                                        <p:tgtEl>
                                          <p:spTgt spid="24587"/>
                                        </p:tgtEl>
                                        <p:attrNameLst>
                                          <p:attrName>ppt_h</p:attrName>
                                        </p:attrNameLst>
                                      </p:cBhvr>
                                      <p:tavLst>
                                        <p:tav tm="0">
                                          <p:val>
                                            <p:fltVal val="0"/>
                                          </p:val>
                                        </p:tav>
                                        <p:tav tm="100000">
                                          <p:val>
                                            <p:strVal val="#ppt_h"/>
                                          </p:val>
                                        </p:tav>
                                      </p:tavLst>
                                    </p:anim>
                                    <p:animEffect transition="in" filter="fade">
                                      <p:cBhvr>
                                        <p:cTn id="35"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7" name="Rectangle 6"/>
          <p:cNvSpPr/>
          <p:nvPr/>
        </p:nvSpPr>
        <p:spPr>
          <a:xfrm>
            <a:off x="8153400" y="3962400"/>
            <a:ext cx="1639888" cy="369888"/>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Seinfeld</a:t>
            </a:r>
          </a:p>
        </p:txBody>
      </p:sp>
      <p:sp>
        <p:nvSpPr>
          <p:cNvPr id="10" name="Rectangle 9"/>
          <p:cNvSpPr/>
          <p:nvPr/>
        </p:nvSpPr>
        <p:spPr>
          <a:xfrm>
            <a:off x="2133600" y="5410201"/>
            <a:ext cx="1905000" cy="1077913"/>
          </a:xfrm>
          <a:prstGeom prst="rect">
            <a:avLst/>
          </a:prstGeom>
        </p:spPr>
        <p:txBody>
          <a:bodyPr>
            <a:spAutoFit/>
          </a:bodyPr>
          <a:lstStyle/>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TV</a:t>
            </a:r>
          </a:p>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Shows</a:t>
            </a:r>
            <a:endParaRPr lang="en-US" sz="3200" dirty="0">
              <a:solidFill>
                <a:srgbClr val="FF0000"/>
              </a:solidFill>
              <a:latin typeface="Gill Sans Ultra Bold" pitchFamily="34" charset="0"/>
            </a:endParaRPr>
          </a:p>
        </p:txBody>
      </p:sp>
      <p:pic>
        <p:nvPicPr>
          <p:cNvPr id="28677" name="Picture 12" descr="http://rds.yahoo.com/_ylt=A9G_bDoDpPxLLAEAviijzbkF/SIG=12ntq6qk1/EXP=1274934659/**http%3a/www.infidelitati.ro/wp-content/uploads/seinfeld-1024x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1066800"/>
            <a:ext cx="3198813" cy="28956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14" descr="http://images.fanpop.com/images/image_uploads/friends-friends-694400_800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114800"/>
            <a:ext cx="3384550" cy="2362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16" descr="'The Simpsons'/F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066801"/>
            <a:ext cx="2438400" cy="34591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4267200" y="6488114"/>
            <a:ext cx="3505200" cy="369887"/>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Friends</a:t>
            </a:r>
          </a:p>
        </p:txBody>
      </p:sp>
      <p:sp>
        <p:nvSpPr>
          <p:cNvPr id="15" name="Rectangle 14"/>
          <p:cNvSpPr/>
          <p:nvPr/>
        </p:nvSpPr>
        <p:spPr>
          <a:xfrm>
            <a:off x="1752600" y="4572000"/>
            <a:ext cx="2438400" cy="369888"/>
          </a:xfrm>
          <a:prstGeom prst="rect">
            <a:avLst/>
          </a:prstGeom>
        </p:spPr>
        <p:txBody>
          <a:bodyPr>
            <a:spAutoFit/>
          </a:bodyPr>
          <a:lstStyle/>
          <a:p>
            <a:pPr>
              <a:defRPr/>
            </a:pPr>
            <a:r>
              <a:rPr lang="en-US" b="1" dirty="0">
                <a:effectLst>
                  <a:outerShdw blurRad="38100" dist="38100" dir="2700000" algn="tl">
                    <a:srgbClr val="000000">
                      <a:alpha val="43137"/>
                    </a:srgbClr>
                  </a:outerShdw>
                </a:effectLst>
                <a:latin typeface="Arial Narrow" pitchFamily="34" charset="0"/>
              </a:rPr>
              <a:t>The Simpsons</a:t>
            </a:r>
          </a:p>
        </p:txBody>
      </p:sp>
      <p:pic>
        <p:nvPicPr>
          <p:cNvPr id="28682" name="Picture 18" descr="http://theroyalpains.files.wordpress.com/2009/07/games_xfiles_tt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066800"/>
            <a:ext cx="2705100" cy="2590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5170489" y="3657600"/>
            <a:ext cx="1196975" cy="369888"/>
          </a:xfrm>
          <a:prstGeom prst="rect">
            <a:avLst/>
          </a:prstGeom>
        </p:spPr>
        <p:txBody>
          <a:bodyPr wrap="none">
            <a:spAutoFit/>
          </a:bodyPr>
          <a:lstStyle/>
          <a:p>
            <a:pPr>
              <a:defRPr/>
            </a:pPr>
            <a:r>
              <a:rPr lang="en-US" b="1" dirty="0">
                <a:effectLst>
                  <a:outerShdw blurRad="38100" dist="38100" dir="2700000" algn="tl">
                    <a:srgbClr val="000000">
                      <a:alpha val="43137"/>
                    </a:srgbClr>
                  </a:outerShdw>
                </a:effectLst>
                <a:latin typeface="Arial Narrow" pitchFamily="34" charset="0"/>
              </a:rPr>
              <a:t>The X-Files</a:t>
            </a:r>
          </a:p>
        </p:txBody>
      </p:sp>
      <p:pic>
        <p:nvPicPr>
          <p:cNvPr id="28684" name="Picture 20" descr="http://sharetv.org/images/er-sh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1" y="4419600"/>
            <a:ext cx="2638425" cy="2057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8999539" y="6488114"/>
            <a:ext cx="447675" cy="369887"/>
          </a:xfrm>
          <a:prstGeom prst="rect">
            <a:avLst/>
          </a:prstGeom>
        </p:spPr>
        <p:txBody>
          <a:bodyPr wrap="none">
            <a:spAutoFit/>
          </a:bodyPr>
          <a:lstStyle/>
          <a:p>
            <a:pPr>
              <a:defRPr/>
            </a:pPr>
            <a:r>
              <a:rPr lang="en-US" b="1" dirty="0">
                <a:effectLst>
                  <a:outerShdw blurRad="38100" dist="38100" dir="2700000" algn="tl">
                    <a:srgbClr val="000000">
                      <a:alpha val="43137"/>
                    </a:srgbClr>
                  </a:outerShdw>
                </a:effectLst>
                <a:latin typeface="Arial Narrow" pitchFamily="34" charset="0"/>
              </a:rPr>
              <a:t>ER</a:t>
            </a:r>
          </a:p>
        </p:txBody>
      </p:sp>
    </p:spTree>
    <p:extLst>
      <p:ext uri="{BB962C8B-B14F-4D97-AF65-F5344CB8AC3E}">
        <p14:creationId xmlns:p14="http://schemas.microsoft.com/office/powerpoint/2010/main" val="707324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1000"/>
                                        <p:tgtEl>
                                          <p:spTgt spid="28677"/>
                                        </p:tgtEl>
                                      </p:cBhvr>
                                    </p:animEffect>
                                    <p:anim calcmode="lin" valueType="num">
                                      <p:cBhvr>
                                        <p:cTn id="8" dur="1000" fill="hold"/>
                                        <p:tgtEl>
                                          <p:spTgt spid="28677"/>
                                        </p:tgtEl>
                                        <p:attrNameLst>
                                          <p:attrName>ppt_x</p:attrName>
                                        </p:attrNameLst>
                                      </p:cBhvr>
                                      <p:tavLst>
                                        <p:tav tm="0">
                                          <p:val>
                                            <p:strVal val="#ppt_x"/>
                                          </p:val>
                                        </p:tav>
                                        <p:tav tm="100000">
                                          <p:val>
                                            <p:strVal val="#ppt_x"/>
                                          </p:val>
                                        </p:tav>
                                      </p:tavLst>
                                    </p:anim>
                                    <p:anim calcmode="lin" valueType="num">
                                      <p:cBhvr>
                                        <p:cTn id="9" dur="900" decel="100000" fill="hold"/>
                                        <p:tgtEl>
                                          <p:spTgt spid="2867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67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28684"/>
                                        </p:tgtEl>
                                        <p:attrNameLst>
                                          <p:attrName>style.visibility</p:attrName>
                                        </p:attrNameLst>
                                      </p:cBhvr>
                                      <p:to>
                                        <p:strVal val="visible"/>
                                      </p:to>
                                    </p:set>
                                    <p:anim calcmode="lin" valueType="num">
                                      <p:cBhvr>
                                        <p:cTn id="21" dur="1000" fill="hold"/>
                                        <p:tgtEl>
                                          <p:spTgt spid="28684"/>
                                        </p:tgtEl>
                                        <p:attrNameLst>
                                          <p:attrName>ppt_w</p:attrName>
                                        </p:attrNameLst>
                                      </p:cBhvr>
                                      <p:tavLst>
                                        <p:tav tm="0">
                                          <p:val>
                                            <p:fltVal val="0"/>
                                          </p:val>
                                        </p:tav>
                                        <p:tav tm="100000">
                                          <p:val>
                                            <p:strVal val="#ppt_w"/>
                                          </p:val>
                                        </p:tav>
                                      </p:tavLst>
                                    </p:anim>
                                    <p:anim calcmode="lin" valueType="num">
                                      <p:cBhvr>
                                        <p:cTn id="22" dur="1000" fill="hold"/>
                                        <p:tgtEl>
                                          <p:spTgt spid="28684"/>
                                        </p:tgtEl>
                                        <p:attrNameLst>
                                          <p:attrName>ppt_h</p:attrName>
                                        </p:attrNameLst>
                                      </p:cBhvr>
                                      <p:tavLst>
                                        <p:tav tm="0">
                                          <p:val>
                                            <p:fltVal val="0"/>
                                          </p:val>
                                        </p:tav>
                                        <p:tav tm="100000">
                                          <p:val>
                                            <p:strVal val="#ppt_h"/>
                                          </p:val>
                                        </p:tav>
                                      </p:tavLst>
                                    </p:anim>
                                    <p:anim calcmode="lin" valueType="num">
                                      <p:cBhvr>
                                        <p:cTn id="23" dur="1000" fill="hold"/>
                                        <p:tgtEl>
                                          <p:spTgt spid="28684"/>
                                        </p:tgtEl>
                                        <p:attrNameLst>
                                          <p:attrName>style.rotation</p:attrName>
                                        </p:attrNameLst>
                                      </p:cBhvr>
                                      <p:tavLst>
                                        <p:tav tm="0">
                                          <p:val>
                                            <p:fltVal val="90"/>
                                          </p:val>
                                        </p:tav>
                                        <p:tav tm="100000">
                                          <p:val>
                                            <p:fltVal val="0"/>
                                          </p:val>
                                        </p:tav>
                                      </p:tavLst>
                                    </p:anim>
                                    <p:animEffect transition="in" filter="fade">
                                      <p:cBhvr>
                                        <p:cTn id="24" dur="1000"/>
                                        <p:tgtEl>
                                          <p:spTgt spid="28684"/>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1" presetClass="entr" presetSubtype="0" fill="hold" nodeType="clickEffect">
                                  <p:stCondLst>
                                    <p:cond delay="0"/>
                                  </p:stCondLst>
                                  <p:iterate type="lt">
                                    <p:tmPct val="5000"/>
                                  </p:iterate>
                                  <p:childTnLst>
                                    <p:set>
                                      <p:cBhvr>
                                        <p:cTn id="34" dur="1" fill="hold">
                                          <p:stCondLst>
                                            <p:cond delay="0"/>
                                          </p:stCondLst>
                                        </p:cTn>
                                        <p:tgtEl>
                                          <p:spTgt spid="28678"/>
                                        </p:tgtEl>
                                        <p:attrNameLst>
                                          <p:attrName>style.visibility</p:attrName>
                                        </p:attrNameLst>
                                      </p:cBhvr>
                                      <p:to>
                                        <p:strVal val="visible"/>
                                      </p:to>
                                    </p:set>
                                    <p:anim calcmode="lin" valueType="num">
                                      <p:cBhvr>
                                        <p:cTn id="35" dur="1000" fill="hold"/>
                                        <p:tgtEl>
                                          <p:spTgt spid="28678"/>
                                        </p:tgtEl>
                                        <p:attrNameLst>
                                          <p:attrName>ppt_w</p:attrName>
                                        </p:attrNameLst>
                                      </p:cBhvr>
                                      <p:tavLst>
                                        <p:tav tm="0">
                                          <p:val>
                                            <p:fltVal val="0"/>
                                          </p:val>
                                        </p:tav>
                                        <p:tav tm="100000">
                                          <p:val>
                                            <p:strVal val="#ppt_w"/>
                                          </p:val>
                                        </p:tav>
                                      </p:tavLst>
                                    </p:anim>
                                    <p:anim calcmode="lin" valueType="num">
                                      <p:cBhvr>
                                        <p:cTn id="36" dur="1000" fill="hold"/>
                                        <p:tgtEl>
                                          <p:spTgt spid="28678"/>
                                        </p:tgtEl>
                                        <p:attrNameLst>
                                          <p:attrName>ppt_h</p:attrName>
                                        </p:attrNameLst>
                                      </p:cBhvr>
                                      <p:tavLst>
                                        <p:tav tm="0">
                                          <p:val>
                                            <p:fltVal val="0"/>
                                          </p:val>
                                        </p:tav>
                                        <p:tav tm="100000">
                                          <p:val>
                                            <p:strVal val="#ppt_h"/>
                                          </p:val>
                                        </p:tav>
                                      </p:tavLst>
                                    </p:anim>
                                    <p:anim calcmode="lin" valueType="num">
                                      <p:cBhvr>
                                        <p:cTn id="37" dur="1000" fill="hold"/>
                                        <p:tgtEl>
                                          <p:spTgt spid="28678"/>
                                        </p:tgtEl>
                                        <p:attrNameLst>
                                          <p:attrName>style.rotation</p:attrName>
                                        </p:attrNameLst>
                                      </p:cBhvr>
                                      <p:tavLst>
                                        <p:tav tm="0">
                                          <p:val>
                                            <p:fltVal val="90"/>
                                          </p:val>
                                        </p:tav>
                                        <p:tav tm="100000">
                                          <p:val>
                                            <p:fltVal val="0"/>
                                          </p:val>
                                        </p:tav>
                                      </p:tavLst>
                                    </p:anim>
                                    <p:animEffect transition="in" filter="fade">
                                      <p:cBhvr>
                                        <p:cTn id="38" dur="1000"/>
                                        <p:tgtEl>
                                          <p:spTgt spid="28678"/>
                                        </p:tgtEl>
                                      </p:cBhvr>
                                    </p:animEffect>
                                  </p:childTnLst>
                                </p:cTn>
                              </p:par>
                              <p:par>
                                <p:cTn id="39" presetID="31" presetClass="entr" presetSubtype="0" fill="hold" grpId="0" nodeType="withEffect">
                                  <p:stCondLst>
                                    <p:cond delay="0"/>
                                  </p:stCondLst>
                                  <p:iterate type="lt">
                                    <p:tmPct val="5000"/>
                                  </p:iterate>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iterate type="lt">
                                    <p:tmPct val="5000"/>
                                  </p:iterate>
                                  <p:childTnLst>
                                    <p:set>
                                      <p:cBhvr>
                                        <p:cTn id="48" dur="1" fill="hold">
                                          <p:stCondLst>
                                            <p:cond delay="0"/>
                                          </p:stCondLst>
                                        </p:cTn>
                                        <p:tgtEl>
                                          <p:spTgt spid="28682"/>
                                        </p:tgtEl>
                                        <p:attrNameLst>
                                          <p:attrName>style.visibility</p:attrName>
                                        </p:attrNameLst>
                                      </p:cBhvr>
                                      <p:to>
                                        <p:strVal val="visible"/>
                                      </p:to>
                                    </p:set>
                                    <p:anim calcmode="lin" valueType="num">
                                      <p:cBhvr>
                                        <p:cTn id="49" dur="1000" fill="hold"/>
                                        <p:tgtEl>
                                          <p:spTgt spid="28682"/>
                                        </p:tgtEl>
                                        <p:attrNameLst>
                                          <p:attrName>ppt_w</p:attrName>
                                        </p:attrNameLst>
                                      </p:cBhvr>
                                      <p:tavLst>
                                        <p:tav tm="0">
                                          <p:val>
                                            <p:fltVal val="0"/>
                                          </p:val>
                                        </p:tav>
                                        <p:tav tm="100000">
                                          <p:val>
                                            <p:strVal val="#ppt_w"/>
                                          </p:val>
                                        </p:tav>
                                      </p:tavLst>
                                    </p:anim>
                                    <p:anim calcmode="lin" valueType="num">
                                      <p:cBhvr>
                                        <p:cTn id="50" dur="1000" fill="hold"/>
                                        <p:tgtEl>
                                          <p:spTgt spid="28682"/>
                                        </p:tgtEl>
                                        <p:attrNameLst>
                                          <p:attrName>ppt_h</p:attrName>
                                        </p:attrNameLst>
                                      </p:cBhvr>
                                      <p:tavLst>
                                        <p:tav tm="0">
                                          <p:val>
                                            <p:fltVal val="0"/>
                                          </p:val>
                                        </p:tav>
                                        <p:tav tm="100000">
                                          <p:val>
                                            <p:strVal val="#ppt_h"/>
                                          </p:val>
                                        </p:tav>
                                      </p:tavLst>
                                    </p:anim>
                                    <p:anim calcmode="lin" valueType="num">
                                      <p:cBhvr>
                                        <p:cTn id="51" dur="1000" fill="hold"/>
                                        <p:tgtEl>
                                          <p:spTgt spid="28682"/>
                                        </p:tgtEl>
                                        <p:attrNameLst>
                                          <p:attrName>style.rotation</p:attrName>
                                        </p:attrNameLst>
                                      </p:cBhvr>
                                      <p:tavLst>
                                        <p:tav tm="0">
                                          <p:val>
                                            <p:fltVal val="90"/>
                                          </p:val>
                                        </p:tav>
                                        <p:tav tm="100000">
                                          <p:val>
                                            <p:fltVal val="0"/>
                                          </p:val>
                                        </p:tav>
                                      </p:tavLst>
                                    </p:anim>
                                    <p:animEffect transition="in" filter="fade">
                                      <p:cBhvr>
                                        <p:cTn id="52" dur="1000"/>
                                        <p:tgtEl>
                                          <p:spTgt spid="28682"/>
                                        </p:tgtEl>
                                      </p:cBhvr>
                                    </p:animEffect>
                                  </p:childTnLst>
                                </p:cTn>
                              </p:par>
                              <p:par>
                                <p:cTn id="53" presetID="31" presetClass="entr" presetSubtype="0" fill="hold" grpId="0" nodeType="withEffect">
                                  <p:stCondLst>
                                    <p:cond delay="0"/>
                                  </p:stCondLst>
                                  <p:iterate type="lt">
                                    <p:tmPct val="5000"/>
                                  </p:iterate>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28679"/>
                                        </p:tgtEl>
                                        <p:attrNameLst>
                                          <p:attrName>style.visibility</p:attrName>
                                        </p:attrNameLst>
                                      </p:cBhvr>
                                      <p:to>
                                        <p:strVal val="visible"/>
                                      </p:to>
                                    </p:set>
                                    <p:anim calcmode="lin" valueType="num">
                                      <p:cBhvr>
                                        <p:cTn id="63" dur="1000" fill="hold"/>
                                        <p:tgtEl>
                                          <p:spTgt spid="28679"/>
                                        </p:tgtEl>
                                        <p:attrNameLst>
                                          <p:attrName>ppt_w</p:attrName>
                                        </p:attrNameLst>
                                      </p:cBhvr>
                                      <p:tavLst>
                                        <p:tav tm="0">
                                          <p:val>
                                            <p:fltVal val="0"/>
                                          </p:val>
                                        </p:tav>
                                        <p:tav tm="100000">
                                          <p:val>
                                            <p:strVal val="#ppt_w"/>
                                          </p:val>
                                        </p:tav>
                                      </p:tavLst>
                                    </p:anim>
                                    <p:anim calcmode="lin" valueType="num">
                                      <p:cBhvr>
                                        <p:cTn id="64" dur="1000" fill="hold"/>
                                        <p:tgtEl>
                                          <p:spTgt spid="28679"/>
                                        </p:tgtEl>
                                        <p:attrNameLst>
                                          <p:attrName>ppt_h</p:attrName>
                                        </p:attrNameLst>
                                      </p:cBhvr>
                                      <p:tavLst>
                                        <p:tav tm="0">
                                          <p:val>
                                            <p:fltVal val="0"/>
                                          </p:val>
                                        </p:tav>
                                        <p:tav tm="100000">
                                          <p:val>
                                            <p:strVal val="#ppt_h"/>
                                          </p:val>
                                        </p:tav>
                                      </p:tavLst>
                                    </p:anim>
                                    <p:anim calcmode="lin" valueType="num">
                                      <p:cBhvr>
                                        <p:cTn id="65" dur="1000" fill="hold"/>
                                        <p:tgtEl>
                                          <p:spTgt spid="28679"/>
                                        </p:tgtEl>
                                        <p:attrNameLst>
                                          <p:attrName>style.rotation</p:attrName>
                                        </p:attrNameLst>
                                      </p:cBhvr>
                                      <p:tavLst>
                                        <p:tav tm="0">
                                          <p:val>
                                            <p:fltVal val="90"/>
                                          </p:val>
                                        </p:tav>
                                        <p:tav tm="100000">
                                          <p:val>
                                            <p:fltVal val="0"/>
                                          </p:val>
                                        </p:tav>
                                      </p:tavLst>
                                    </p:anim>
                                    <p:animEffect transition="in" filter="fade">
                                      <p:cBhvr>
                                        <p:cTn id="66" dur="1000"/>
                                        <p:tgtEl>
                                          <p:spTgt spid="28679"/>
                                        </p:tgtEl>
                                      </p:cBhvr>
                                    </p:animEffect>
                                  </p:childTnLst>
                                </p:cTn>
                              </p:par>
                              <p:par>
                                <p:cTn id="67" presetID="31" presetClass="entr" presetSubtype="0" fill="hold" grpId="0" nodeType="withEffect">
                                  <p:stCondLst>
                                    <p:cond delay="0"/>
                                  </p:stCondLst>
                                  <p:iterate type="lt">
                                    <p:tmPct val="5000"/>
                                  </p:iterate>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90"/>
                                          </p:val>
                                        </p:tav>
                                        <p:tav tm="100000">
                                          <p:val>
                                            <p:fltVal val="0"/>
                                          </p:val>
                                        </p:tav>
                                      </p:tavLst>
                                    </p:anim>
                                    <p:animEffect transition="in" filter="fade">
                                      <p:cBhvr>
                                        <p:cTn id="7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7"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pic>
        <p:nvPicPr>
          <p:cNvPr id="29718" name="Picture 22" descr="http://www.freewebs.com/oceanofsecrets/Titanic-Movie-Poster-C1005382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2647950" cy="4648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0" descr="http://richkleber.com/family/rich/moviereviews/moviereviews/movieimages/forrestgu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057400"/>
            <a:ext cx="2438400" cy="4591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16" name="Picture 20" descr="http://uscthanhtan.files.wordpress.com/2009/02/shawshank-redemp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295400"/>
            <a:ext cx="2514600" cy="4572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8" name="Rectangle 7"/>
          <p:cNvSpPr/>
          <p:nvPr/>
        </p:nvSpPr>
        <p:spPr>
          <a:xfrm>
            <a:off x="8305800" y="990601"/>
            <a:ext cx="1900238" cy="1077913"/>
          </a:xfrm>
          <a:prstGeom prst="rect">
            <a:avLst/>
          </a:prstGeom>
        </p:spPr>
        <p:txBody>
          <a:bodyPr wrap="none">
            <a:spAutoFit/>
          </a:bodyPr>
          <a:lstStyle/>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in</a:t>
            </a:r>
          </a:p>
          <a:p>
            <a:pP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Movies</a:t>
            </a:r>
            <a:endParaRPr lang="en-US" sz="3200" dirty="0">
              <a:solidFill>
                <a:srgbClr val="FF0000"/>
              </a:solidFill>
              <a:latin typeface="Gill Sans Ultra Bold" pitchFamily="34" charset="0"/>
            </a:endParaRPr>
          </a:p>
        </p:txBody>
      </p:sp>
      <p:pic>
        <p:nvPicPr>
          <p:cNvPr id="89095" name="Picture 16" descr="http://i.ixnp.com/images/v6.31/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8" descr="http://i.ixnp.com/images/v6.31/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3652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4" descr="http://richkleber.com/family/rich/moviereviews/moviereviews/movieimages/savingprivatery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133600"/>
            <a:ext cx="2438400"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91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9718"/>
                                        </p:tgtEl>
                                        <p:attrNameLst>
                                          <p:attrName>style.visibility</p:attrName>
                                        </p:attrNameLst>
                                      </p:cBhvr>
                                      <p:to>
                                        <p:strVal val="visible"/>
                                      </p:to>
                                    </p:set>
                                    <p:anim calcmode="lin" valueType="num">
                                      <p:cBhvr>
                                        <p:cTn id="7" dur="1000" fill="hold"/>
                                        <p:tgtEl>
                                          <p:spTgt spid="29718"/>
                                        </p:tgtEl>
                                        <p:attrNameLst>
                                          <p:attrName>ppt_w</p:attrName>
                                        </p:attrNameLst>
                                      </p:cBhvr>
                                      <p:tavLst>
                                        <p:tav tm="0">
                                          <p:val>
                                            <p:fltVal val="0"/>
                                          </p:val>
                                        </p:tav>
                                        <p:tav tm="100000">
                                          <p:val>
                                            <p:strVal val="#ppt_w"/>
                                          </p:val>
                                        </p:tav>
                                      </p:tavLst>
                                    </p:anim>
                                    <p:anim calcmode="lin" valueType="num">
                                      <p:cBhvr>
                                        <p:cTn id="8" dur="1000" fill="hold"/>
                                        <p:tgtEl>
                                          <p:spTgt spid="29718"/>
                                        </p:tgtEl>
                                        <p:attrNameLst>
                                          <p:attrName>ppt_h</p:attrName>
                                        </p:attrNameLst>
                                      </p:cBhvr>
                                      <p:tavLst>
                                        <p:tav tm="0">
                                          <p:val>
                                            <p:fltVal val="0"/>
                                          </p:val>
                                        </p:tav>
                                        <p:tav tm="100000">
                                          <p:val>
                                            <p:strVal val="#ppt_h"/>
                                          </p:val>
                                        </p:tav>
                                      </p:tavLst>
                                    </p:anim>
                                    <p:anim calcmode="lin" valueType="num">
                                      <p:cBhvr>
                                        <p:cTn id="9" dur="1000" fill="hold"/>
                                        <p:tgtEl>
                                          <p:spTgt spid="29718"/>
                                        </p:tgtEl>
                                        <p:attrNameLst>
                                          <p:attrName>style.rotation</p:attrName>
                                        </p:attrNameLst>
                                      </p:cBhvr>
                                      <p:tavLst>
                                        <p:tav tm="0">
                                          <p:val>
                                            <p:fltVal val="90"/>
                                          </p:val>
                                        </p:tav>
                                        <p:tav tm="100000">
                                          <p:val>
                                            <p:fltVal val="0"/>
                                          </p:val>
                                        </p:tav>
                                      </p:tavLst>
                                    </p:anim>
                                    <p:animEffect transition="in" filter="fade">
                                      <p:cBhvr>
                                        <p:cTn id="10" dur="1000"/>
                                        <p:tgtEl>
                                          <p:spTgt spid="297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29706"/>
                                        </p:tgtEl>
                                        <p:attrNameLst>
                                          <p:attrName>style.visibility</p:attrName>
                                        </p:attrNameLst>
                                      </p:cBhvr>
                                      <p:to>
                                        <p:strVal val="visible"/>
                                      </p:to>
                                    </p:set>
                                    <p:anim calcmode="lin" valueType="num">
                                      <p:cBhvr>
                                        <p:cTn id="15" dur="1000" fill="hold"/>
                                        <p:tgtEl>
                                          <p:spTgt spid="29706"/>
                                        </p:tgtEl>
                                        <p:attrNameLst>
                                          <p:attrName>ppt_w</p:attrName>
                                        </p:attrNameLst>
                                      </p:cBhvr>
                                      <p:tavLst>
                                        <p:tav tm="0">
                                          <p:val>
                                            <p:fltVal val="0"/>
                                          </p:val>
                                        </p:tav>
                                        <p:tav tm="100000">
                                          <p:val>
                                            <p:strVal val="#ppt_w"/>
                                          </p:val>
                                        </p:tav>
                                      </p:tavLst>
                                    </p:anim>
                                    <p:anim calcmode="lin" valueType="num">
                                      <p:cBhvr>
                                        <p:cTn id="16" dur="1000" fill="hold"/>
                                        <p:tgtEl>
                                          <p:spTgt spid="29706"/>
                                        </p:tgtEl>
                                        <p:attrNameLst>
                                          <p:attrName>ppt_h</p:attrName>
                                        </p:attrNameLst>
                                      </p:cBhvr>
                                      <p:tavLst>
                                        <p:tav tm="0">
                                          <p:val>
                                            <p:fltVal val="0"/>
                                          </p:val>
                                        </p:tav>
                                        <p:tav tm="100000">
                                          <p:val>
                                            <p:strVal val="#ppt_h"/>
                                          </p:val>
                                        </p:tav>
                                      </p:tavLst>
                                    </p:anim>
                                    <p:anim calcmode="lin" valueType="num">
                                      <p:cBhvr>
                                        <p:cTn id="17" dur="1000" fill="hold"/>
                                        <p:tgtEl>
                                          <p:spTgt spid="29706"/>
                                        </p:tgtEl>
                                        <p:attrNameLst>
                                          <p:attrName>style.rotation</p:attrName>
                                        </p:attrNameLst>
                                      </p:cBhvr>
                                      <p:tavLst>
                                        <p:tav tm="0">
                                          <p:val>
                                            <p:fltVal val="90"/>
                                          </p:val>
                                        </p:tav>
                                        <p:tav tm="100000">
                                          <p:val>
                                            <p:fltVal val="0"/>
                                          </p:val>
                                        </p:tav>
                                      </p:tavLst>
                                    </p:anim>
                                    <p:animEffect transition="in" filter="fade">
                                      <p:cBhvr>
                                        <p:cTn id="18" dur="1000"/>
                                        <p:tgtEl>
                                          <p:spTgt spid="297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9716"/>
                                        </p:tgtEl>
                                        <p:attrNameLst>
                                          <p:attrName>style.visibility</p:attrName>
                                        </p:attrNameLst>
                                      </p:cBhvr>
                                      <p:to>
                                        <p:strVal val="visible"/>
                                      </p:to>
                                    </p:set>
                                    <p:anim calcmode="lin" valueType="num">
                                      <p:cBhvr>
                                        <p:cTn id="23" dur="1000" fill="hold"/>
                                        <p:tgtEl>
                                          <p:spTgt spid="29716"/>
                                        </p:tgtEl>
                                        <p:attrNameLst>
                                          <p:attrName>ppt_w</p:attrName>
                                        </p:attrNameLst>
                                      </p:cBhvr>
                                      <p:tavLst>
                                        <p:tav tm="0">
                                          <p:val>
                                            <p:fltVal val="0"/>
                                          </p:val>
                                        </p:tav>
                                        <p:tav tm="100000">
                                          <p:val>
                                            <p:strVal val="#ppt_w"/>
                                          </p:val>
                                        </p:tav>
                                      </p:tavLst>
                                    </p:anim>
                                    <p:anim calcmode="lin" valueType="num">
                                      <p:cBhvr>
                                        <p:cTn id="24" dur="1000" fill="hold"/>
                                        <p:tgtEl>
                                          <p:spTgt spid="29716"/>
                                        </p:tgtEl>
                                        <p:attrNameLst>
                                          <p:attrName>ppt_h</p:attrName>
                                        </p:attrNameLst>
                                      </p:cBhvr>
                                      <p:tavLst>
                                        <p:tav tm="0">
                                          <p:val>
                                            <p:fltVal val="0"/>
                                          </p:val>
                                        </p:tav>
                                        <p:tav tm="100000">
                                          <p:val>
                                            <p:strVal val="#ppt_h"/>
                                          </p:val>
                                        </p:tav>
                                      </p:tavLst>
                                    </p:anim>
                                    <p:anim calcmode="lin" valueType="num">
                                      <p:cBhvr>
                                        <p:cTn id="25" dur="1000" fill="hold"/>
                                        <p:tgtEl>
                                          <p:spTgt spid="29716"/>
                                        </p:tgtEl>
                                        <p:attrNameLst>
                                          <p:attrName>style.rotation</p:attrName>
                                        </p:attrNameLst>
                                      </p:cBhvr>
                                      <p:tavLst>
                                        <p:tav tm="0">
                                          <p:val>
                                            <p:fltVal val="90"/>
                                          </p:val>
                                        </p:tav>
                                        <p:tav tm="100000">
                                          <p:val>
                                            <p:fltVal val="0"/>
                                          </p:val>
                                        </p:tav>
                                      </p:tavLst>
                                    </p:anim>
                                    <p:animEffect transition="in" filter="fade">
                                      <p:cBhvr>
                                        <p:cTn id="26" dur="1000"/>
                                        <p:tgtEl>
                                          <p:spTgt spid="297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9710"/>
                                        </p:tgtEl>
                                        <p:attrNameLst>
                                          <p:attrName>style.visibility</p:attrName>
                                        </p:attrNameLst>
                                      </p:cBhvr>
                                      <p:to>
                                        <p:strVal val="visible"/>
                                      </p:to>
                                    </p:set>
                                    <p:anim calcmode="lin" valueType="num">
                                      <p:cBhvr>
                                        <p:cTn id="31" dur="1000" fill="hold"/>
                                        <p:tgtEl>
                                          <p:spTgt spid="29710"/>
                                        </p:tgtEl>
                                        <p:attrNameLst>
                                          <p:attrName>ppt_w</p:attrName>
                                        </p:attrNameLst>
                                      </p:cBhvr>
                                      <p:tavLst>
                                        <p:tav tm="0">
                                          <p:val>
                                            <p:fltVal val="0"/>
                                          </p:val>
                                        </p:tav>
                                        <p:tav tm="100000">
                                          <p:val>
                                            <p:strVal val="#ppt_w"/>
                                          </p:val>
                                        </p:tav>
                                      </p:tavLst>
                                    </p:anim>
                                    <p:anim calcmode="lin" valueType="num">
                                      <p:cBhvr>
                                        <p:cTn id="32" dur="1000" fill="hold"/>
                                        <p:tgtEl>
                                          <p:spTgt spid="29710"/>
                                        </p:tgtEl>
                                        <p:attrNameLst>
                                          <p:attrName>ppt_h</p:attrName>
                                        </p:attrNameLst>
                                      </p:cBhvr>
                                      <p:tavLst>
                                        <p:tav tm="0">
                                          <p:val>
                                            <p:fltVal val="0"/>
                                          </p:val>
                                        </p:tav>
                                        <p:tav tm="100000">
                                          <p:val>
                                            <p:strVal val="#ppt_h"/>
                                          </p:val>
                                        </p:tav>
                                      </p:tavLst>
                                    </p:anim>
                                    <p:anim calcmode="lin" valueType="num">
                                      <p:cBhvr>
                                        <p:cTn id="33" dur="1000" fill="hold"/>
                                        <p:tgtEl>
                                          <p:spTgt spid="29710"/>
                                        </p:tgtEl>
                                        <p:attrNameLst>
                                          <p:attrName>style.rotation</p:attrName>
                                        </p:attrNameLst>
                                      </p:cBhvr>
                                      <p:tavLst>
                                        <p:tav tm="0">
                                          <p:val>
                                            <p:fltVal val="90"/>
                                          </p:val>
                                        </p:tav>
                                        <p:tav tm="100000">
                                          <p:val>
                                            <p:fltVal val="0"/>
                                          </p:val>
                                        </p:tav>
                                      </p:tavLst>
                                    </p:anim>
                                    <p:animEffect transition="in" filter="fade">
                                      <p:cBhvr>
                                        <p:cTn id="34" dur="1000"/>
                                        <p:tgtEl>
                                          <p:spTgt spid="29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0" y="1"/>
            <a:ext cx="9144000" cy="1108075"/>
          </a:xfrm>
          <a:prstGeom prst="rect">
            <a:avLst/>
          </a:prstGeom>
        </p:spPr>
        <p:txBody>
          <a:bodyPr>
            <a:spAutoFit/>
          </a:bodyPr>
          <a:lstStyle/>
          <a:p>
            <a:pPr>
              <a:defRPr/>
            </a:pPr>
            <a:r>
              <a:rPr lang="en-US" sz="6600" dirty="0">
                <a:effectLst>
                  <a:outerShdw blurRad="38100" dist="38100" dir="2700000" algn="tl">
                    <a:srgbClr val="000000">
                      <a:alpha val="43137"/>
                    </a:srgbClr>
                  </a:outerShdw>
                </a:effectLst>
                <a:latin typeface="Impact" pitchFamily="34" charset="0"/>
              </a:rPr>
              <a:t>Pop Culture of the 90s</a:t>
            </a:r>
          </a:p>
        </p:txBody>
      </p:sp>
      <p:sp>
        <p:nvSpPr>
          <p:cNvPr id="9" name="Rectangle 8"/>
          <p:cNvSpPr/>
          <p:nvPr/>
        </p:nvSpPr>
        <p:spPr>
          <a:xfrm>
            <a:off x="9067800" y="1371600"/>
            <a:ext cx="1447800" cy="1384300"/>
          </a:xfrm>
          <a:prstGeom prst="rect">
            <a:avLst/>
          </a:prstGeom>
        </p:spPr>
        <p:txBody>
          <a:bodyPr>
            <a:spAutoFit/>
          </a:bodyPr>
          <a:lstStyle/>
          <a:p>
            <a:pP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Top in</a:t>
            </a:r>
          </a:p>
          <a:p>
            <a:pPr>
              <a:defRPr/>
            </a:pPr>
            <a:r>
              <a:rPr lang="en-US" sz="2800" dirty="0">
                <a:solidFill>
                  <a:srgbClr val="FF0000"/>
                </a:solidFill>
                <a:effectLst>
                  <a:outerShdw blurRad="38100" dist="38100" dir="2700000" algn="tl">
                    <a:srgbClr val="000000">
                      <a:alpha val="43137"/>
                    </a:srgbClr>
                  </a:outerShdw>
                </a:effectLst>
                <a:latin typeface="Gill Sans Ultra Bold" pitchFamily="34" charset="0"/>
              </a:rPr>
              <a:t>Music</a:t>
            </a:r>
            <a:endParaRPr lang="en-US" sz="2800" dirty="0">
              <a:solidFill>
                <a:srgbClr val="FF0000"/>
              </a:solidFill>
              <a:latin typeface="Gill Sans Ultra Bold" pitchFamily="34" charset="0"/>
            </a:endParaRPr>
          </a:p>
        </p:txBody>
      </p:sp>
      <p:pic>
        <p:nvPicPr>
          <p:cNvPr id="30724" name="Picture 11" descr="http://interpretivist.files.wordpress.com/2009/03/nirvana_nevermind_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3200400" cy="3200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17" descr="http://g-ecx.images-amazon.com/images/G/01/ciu/40/b2/d056eb6709a0897424723110.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81400"/>
            <a:ext cx="3048000" cy="304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9" descr="http://seagirlx.files.wordpress.com/2009/11/album-achtung-bab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1" y="990601"/>
            <a:ext cx="3228975" cy="31988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15" descr="http://rds.yahoo.com/_ylt=A9G_bHLMrfxLR28AMFCjzbkF/SIG=12dgfcav0/EXP=1274937164/**http%3a/littleimg.com/files/2796_4jccm/Black%2520Alb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505200"/>
            <a:ext cx="3124200" cy="312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23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ssolve">
                                      <p:cBhvr>
                                        <p:cTn id="7" dur="1000"/>
                                        <p:tgtEl>
                                          <p:spTgt spid="30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0726"/>
                                        </p:tgtEl>
                                        <p:attrNameLst>
                                          <p:attrName>style.visibility</p:attrName>
                                        </p:attrNameLst>
                                      </p:cBhvr>
                                      <p:to>
                                        <p:strVal val="visible"/>
                                      </p:to>
                                    </p:set>
                                    <p:animEffect transition="in" filter="dissolve">
                                      <p:cBhvr>
                                        <p:cTn id="12" dur="1000"/>
                                        <p:tgtEl>
                                          <p:spTgt spid="307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0725"/>
                                        </p:tgtEl>
                                        <p:attrNameLst>
                                          <p:attrName>style.visibility</p:attrName>
                                        </p:attrNameLst>
                                      </p:cBhvr>
                                      <p:to>
                                        <p:strVal val="visible"/>
                                      </p:to>
                                    </p:set>
                                    <p:animEffect transition="in" filter="dissolve">
                                      <p:cBhvr>
                                        <p:cTn id="17" dur="1000"/>
                                        <p:tgtEl>
                                          <p:spTgt spid="307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0727"/>
                                        </p:tgtEl>
                                        <p:attrNameLst>
                                          <p:attrName>style.visibility</p:attrName>
                                        </p:attrNameLst>
                                      </p:cBhvr>
                                      <p:to>
                                        <p:strVal val="visible"/>
                                      </p:to>
                                    </p:set>
                                    <p:animEffect transition="in" filter="dissolve">
                                      <p:cBhvr>
                                        <p:cTn id="22" dur="10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590800" y="1"/>
            <a:ext cx="8077200" cy="1108075"/>
          </a:xfrm>
          <a:prstGeom prst="rect">
            <a:avLst/>
          </a:prstGeom>
        </p:spPr>
        <p:txBody>
          <a:bodyPr>
            <a:spAutoFit/>
          </a:bodyPr>
          <a:lstStyle/>
          <a:p>
            <a:pPr algn="ctr">
              <a:defRPr/>
            </a:pPr>
            <a:r>
              <a:rPr lang="en-US" sz="6600" dirty="0">
                <a:effectLst>
                  <a:outerShdw blurRad="38100" dist="38100" dir="2700000" algn="tl">
                    <a:srgbClr val="000000">
                      <a:alpha val="43137"/>
                    </a:srgbClr>
                  </a:outerShdw>
                </a:effectLst>
                <a:latin typeface="Impact" pitchFamily="34" charset="0"/>
              </a:rPr>
              <a:t>Pop Culture of the 70s</a:t>
            </a:r>
          </a:p>
        </p:txBody>
      </p:sp>
      <p:pic>
        <p:nvPicPr>
          <p:cNvPr id="36866" name="Picture 2" descr="http://benherst.files.wordpress.com/2009/10/jawsfilmcover.jpg"/>
          <p:cNvPicPr>
            <a:picLocks noChangeAspect="1" noChangeArrowheads="1"/>
          </p:cNvPicPr>
          <p:nvPr/>
        </p:nvPicPr>
        <p:blipFill>
          <a:blip r:embed="rId3">
            <a:extLst>
              <a:ext uri="{28A0092B-C50C-407E-A947-70E740481C1C}">
                <a14:useLocalDpi xmlns:a14="http://schemas.microsoft.com/office/drawing/2010/main" val="0"/>
              </a:ext>
            </a:extLst>
          </a:blip>
          <a:srcRect b="1028"/>
          <a:stretch>
            <a:fillRect/>
          </a:stretch>
        </p:blipFill>
        <p:spPr bwMode="auto">
          <a:xfrm>
            <a:off x="1752600" y="1295400"/>
            <a:ext cx="2819400" cy="3733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8" name="Picture 4" descr="http://scrapetv.com/News/News%20Pages/Entertainment/images-3/star-wars-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895601"/>
            <a:ext cx="2819400" cy="3717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2" name="Picture 8" descr="http://hjg-sim.de/uploads/pics/pos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295400"/>
            <a:ext cx="2781300" cy="36957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6" descr="http://coolrain44.files.wordpress.com/2009/07/smokey-and-the-ban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2895600"/>
            <a:ext cx="2809875" cy="37528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8277225" y="1295401"/>
            <a:ext cx="1900238" cy="1077913"/>
          </a:xfrm>
          <a:prstGeom prst="rect">
            <a:avLst/>
          </a:prstGeom>
        </p:spPr>
        <p:txBody>
          <a:bodyPr wrap="none">
            <a:spAutoFit/>
          </a:bodyPr>
          <a:lstStyle/>
          <a:p>
            <a:pPr algn="ct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Top in</a:t>
            </a:r>
          </a:p>
          <a:p>
            <a:pPr algn="ctr">
              <a:defRPr/>
            </a:pPr>
            <a:r>
              <a:rPr lang="en-US" sz="3200" dirty="0">
                <a:solidFill>
                  <a:srgbClr val="FF0000"/>
                </a:solidFill>
                <a:effectLst>
                  <a:outerShdw blurRad="38100" dist="38100" dir="2700000" algn="tl">
                    <a:srgbClr val="000000">
                      <a:alpha val="43137"/>
                    </a:srgbClr>
                  </a:outerShdw>
                </a:effectLst>
                <a:latin typeface="Gill Sans Ultra Bold" pitchFamily="34" charset="0"/>
              </a:rPr>
              <a:t>Movies</a:t>
            </a:r>
            <a:endParaRPr lang="en-US" sz="3200" dirty="0">
              <a:solidFill>
                <a:srgbClr val="FF0000"/>
              </a:solidFill>
              <a:latin typeface="Gill Sans Ultra Bold" pitchFamily="34" charset="0"/>
            </a:endParaRPr>
          </a:p>
        </p:txBody>
      </p:sp>
    </p:spTree>
    <p:extLst>
      <p:ext uri="{BB962C8B-B14F-4D97-AF65-F5344CB8AC3E}">
        <p14:creationId xmlns:p14="http://schemas.microsoft.com/office/powerpoint/2010/main" val="2526072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p:cTn id="13" dur="1000" fill="hold"/>
                                        <p:tgtEl>
                                          <p:spTgt spid="36868"/>
                                        </p:tgtEl>
                                        <p:attrNameLst>
                                          <p:attrName>ppt_w</p:attrName>
                                        </p:attrNameLst>
                                      </p:cBhvr>
                                      <p:tavLst>
                                        <p:tav tm="0">
                                          <p:val>
                                            <p:fltVal val="0"/>
                                          </p:val>
                                        </p:tav>
                                        <p:tav tm="100000">
                                          <p:val>
                                            <p:strVal val="#ppt_w"/>
                                          </p:val>
                                        </p:tav>
                                      </p:tavLst>
                                    </p:anim>
                                    <p:anim calcmode="lin" valueType="num">
                                      <p:cBhvr>
                                        <p:cTn id="14" dur="1000" fill="hold"/>
                                        <p:tgtEl>
                                          <p:spTgt spid="3686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6872"/>
                                        </p:tgtEl>
                                        <p:attrNameLst>
                                          <p:attrName>style.visibility</p:attrName>
                                        </p:attrNameLst>
                                      </p:cBhvr>
                                      <p:to>
                                        <p:strVal val="visible"/>
                                      </p:to>
                                    </p:set>
                                    <p:anim calcmode="lin" valueType="num">
                                      <p:cBhvr>
                                        <p:cTn id="19" dur="1000" fill="hold"/>
                                        <p:tgtEl>
                                          <p:spTgt spid="36872"/>
                                        </p:tgtEl>
                                        <p:attrNameLst>
                                          <p:attrName>ppt_w</p:attrName>
                                        </p:attrNameLst>
                                      </p:cBhvr>
                                      <p:tavLst>
                                        <p:tav tm="0">
                                          <p:val>
                                            <p:fltVal val="0"/>
                                          </p:val>
                                        </p:tav>
                                        <p:tav tm="100000">
                                          <p:val>
                                            <p:strVal val="#ppt_w"/>
                                          </p:val>
                                        </p:tav>
                                      </p:tavLst>
                                    </p:anim>
                                    <p:anim calcmode="lin" valueType="num">
                                      <p:cBhvr>
                                        <p:cTn id="20" dur="1000" fill="hold"/>
                                        <p:tgtEl>
                                          <p:spTgt spid="3687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6870"/>
                                        </p:tgtEl>
                                        <p:attrNameLst>
                                          <p:attrName>style.visibility</p:attrName>
                                        </p:attrNameLst>
                                      </p:cBhvr>
                                      <p:to>
                                        <p:strVal val="visible"/>
                                      </p:to>
                                    </p:set>
                                    <p:anim calcmode="lin" valueType="num">
                                      <p:cBhvr>
                                        <p:cTn id="25" dur="1000" fill="hold"/>
                                        <p:tgtEl>
                                          <p:spTgt spid="36870"/>
                                        </p:tgtEl>
                                        <p:attrNameLst>
                                          <p:attrName>ppt_w</p:attrName>
                                        </p:attrNameLst>
                                      </p:cBhvr>
                                      <p:tavLst>
                                        <p:tav tm="0">
                                          <p:val>
                                            <p:fltVal val="0"/>
                                          </p:val>
                                        </p:tav>
                                        <p:tav tm="100000">
                                          <p:val>
                                            <p:strVal val="#ppt_w"/>
                                          </p:val>
                                        </p:tav>
                                      </p:tavLst>
                                    </p:anim>
                                    <p:anim calcmode="lin" valueType="num">
                                      <p:cBhvr>
                                        <p:cTn id="26" dur="1000" fill="hold"/>
                                        <p:tgtEl>
                                          <p:spTgt spid="368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2723</Words>
  <Application>Microsoft Office PowerPoint</Application>
  <PresentationFormat>Widescreen</PresentationFormat>
  <Paragraphs>297</Paragraphs>
  <Slides>89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89</vt:i4>
      </vt:variant>
    </vt:vector>
  </HeadingPairs>
  <TitlesOfParts>
    <vt:vector size="102" baseType="lpstr">
      <vt:lpstr>Arial Unicode MS</vt:lpstr>
      <vt:lpstr>Arial</vt:lpstr>
      <vt:lpstr>Arial Black</vt:lpstr>
      <vt:lpstr>Arial Narrow</vt:lpstr>
      <vt:lpstr>Arial Rounded MT Bold</vt:lpstr>
      <vt:lpstr>Calibri</vt:lpstr>
      <vt:lpstr>Calibri Light</vt:lpstr>
      <vt:lpstr>Garamond</vt:lpstr>
      <vt:lpstr>Gill Sans Ultra Bold</vt:lpstr>
      <vt:lpstr>Impact</vt:lpstr>
      <vt:lpstr>Times New Roman</vt:lpstr>
      <vt:lpstr>Wingdings</vt:lpstr>
      <vt:lpstr>Office Theme</vt:lpstr>
      <vt:lpstr>1980s-1990s</vt:lpstr>
      <vt:lpstr>End of the 70s Beginning of the 80s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Ronald Regan </vt:lpstr>
      <vt:lpstr>PowerPoint Presentation</vt:lpstr>
      <vt:lpstr>Rise of Conservatism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George H.W. Bush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Bill Clinton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Events of the 90s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1980s-1990s</dc:title>
  <dc:creator>Christina Ferrari</dc:creator>
  <cp:lastModifiedBy>Christina Ferrari</cp:lastModifiedBy>
  <cp:revision>11</cp:revision>
  <dcterms:created xsi:type="dcterms:W3CDTF">2016-04-20T20:20:09Z</dcterms:created>
  <dcterms:modified xsi:type="dcterms:W3CDTF">2016-04-21T01:28:54Z</dcterms:modified>
</cp:coreProperties>
</file>